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4" r:id="rId2"/>
    <p:sldMasterId id="2147483692" r:id="rId3"/>
  </p:sldMasterIdLst>
  <p:notesMasterIdLst>
    <p:notesMasterId r:id="rId26"/>
  </p:notesMasterIdLst>
  <p:handoutMasterIdLst>
    <p:handoutMasterId r:id="rId27"/>
  </p:handoutMasterIdLst>
  <p:sldIdLst>
    <p:sldId id="317" r:id="rId4"/>
    <p:sldId id="324" r:id="rId5"/>
    <p:sldId id="318" r:id="rId6"/>
    <p:sldId id="319" r:id="rId7"/>
    <p:sldId id="327" r:id="rId8"/>
    <p:sldId id="329" r:id="rId9"/>
    <p:sldId id="326" r:id="rId10"/>
    <p:sldId id="332" r:id="rId11"/>
    <p:sldId id="333" r:id="rId12"/>
    <p:sldId id="328" r:id="rId13"/>
    <p:sldId id="331" r:id="rId14"/>
    <p:sldId id="330" r:id="rId15"/>
    <p:sldId id="334" r:id="rId16"/>
    <p:sldId id="335" r:id="rId17"/>
    <p:sldId id="336" r:id="rId18"/>
    <p:sldId id="337" r:id="rId19"/>
    <p:sldId id="338" r:id="rId20"/>
    <p:sldId id="339" r:id="rId21"/>
    <p:sldId id="321" r:id="rId22"/>
    <p:sldId id="322" r:id="rId23"/>
    <p:sldId id="323" r:id="rId24"/>
    <p:sldId id="325"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rgbClr val="6600CC"/>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rgbClr val="6600CC"/>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rgbClr val="6600CC"/>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rgbClr val="6600CC"/>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rgbClr val="6600CC"/>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rgbClr val="6600CC"/>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rgbClr val="6600CC"/>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rgbClr val="6600CC"/>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rgbClr val="6600CC"/>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FDCE"/>
    <a:srgbClr val="6600CC"/>
    <a:srgbClr val="996600"/>
    <a:srgbClr val="6E4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5" autoAdjust="0"/>
    <p:restoredTop sz="94680"/>
  </p:normalViewPr>
  <p:slideViewPr>
    <p:cSldViewPr snapToGrid="0">
      <p:cViewPr varScale="1">
        <p:scale>
          <a:sx n="72" d="100"/>
          <a:sy n="72" d="100"/>
        </p:scale>
        <p:origin x="804" y="60"/>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057DA-409D-4E27-9B4C-576E72BB1819}"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A7D39236-8BBE-4F5B-BCCB-DDD84C6E1A2F}">
      <dgm:prSet phldrT="[Text]"/>
      <dgm:spPr/>
      <dgm:t>
        <a:bodyPr/>
        <a:lstStyle/>
        <a:p>
          <a:r>
            <a:rPr lang="en-US" dirty="0" smtClean="0">
              <a:latin typeface="Georgia" panose="02040502050405020303" pitchFamily="18" charset="0"/>
            </a:rPr>
            <a:t>Recognizes consistent support of the Foundation</a:t>
          </a:r>
          <a:endParaRPr lang="en-US" dirty="0">
            <a:latin typeface="Georgia" panose="02040502050405020303" pitchFamily="18" charset="0"/>
          </a:endParaRPr>
        </a:p>
      </dgm:t>
    </dgm:pt>
    <dgm:pt modelId="{35F119E6-7F2B-49F5-9D23-BB22D883A6EA}" type="parTrans" cxnId="{C631859E-DFFB-403B-88C3-AEA83EE2436B}">
      <dgm:prSet/>
      <dgm:spPr/>
      <dgm:t>
        <a:bodyPr/>
        <a:lstStyle/>
        <a:p>
          <a:endParaRPr lang="en-US"/>
        </a:p>
      </dgm:t>
    </dgm:pt>
    <dgm:pt modelId="{F179E9B4-423F-416B-82AA-D522F5402C69}" type="sibTrans" cxnId="{C631859E-DFFB-403B-88C3-AEA83EE2436B}">
      <dgm:prSet/>
      <dgm:spPr/>
      <dgm:t>
        <a:bodyPr/>
        <a:lstStyle/>
        <a:p>
          <a:endParaRPr lang="en-US"/>
        </a:p>
      </dgm:t>
    </dgm:pt>
    <dgm:pt modelId="{D44CC492-5B45-41B7-9153-EBE8441C4CEE}">
      <dgm:prSet phldrT="[Text]"/>
      <dgm:spPr/>
      <dgm:t>
        <a:bodyPr/>
        <a:lstStyle/>
        <a:p>
          <a:r>
            <a:rPr lang="en-US" dirty="0" smtClean="0">
              <a:latin typeface="Georgia" panose="02040502050405020303" pitchFamily="18" charset="0"/>
            </a:rPr>
            <a:t>PHS members give 16% of Annual Fund donations</a:t>
          </a:r>
          <a:endParaRPr lang="en-US" dirty="0">
            <a:latin typeface="Georgia" panose="02040502050405020303" pitchFamily="18" charset="0"/>
          </a:endParaRPr>
        </a:p>
      </dgm:t>
    </dgm:pt>
    <dgm:pt modelId="{A6EABFE7-F667-41F2-9AB8-7FCEC0999E7B}" type="parTrans" cxnId="{E7E5E2AE-C004-4565-BF1C-892C914BDB57}">
      <dgm:prSet/>
      <dgm:spPr/>
      <dgm:t>
        <a:bodyPr/>
        <a:lstStyle/>
        <a:p>
          <a:endParaRPr lang="en-US"/>
        </a:p>
      </dgm:t>
    </dgm:pt>
    <dgm:pt modelId="{F1761A24-7337-40DB-96B0-875C7CA762BF}" type="sibTrans" cxnId="{E7E5E2AE-C004-4565-BF1C-892C914BDB57}">
      <dgm:prSet/>
      <dgm:spPr/>
      <dgm:t>
        <a:bodyPr/>
        <a:lstStyle/>
        <a:p>
          <a:endParaRPr lang="en-US"/>
        </a:p>
      </dgm:t>
    </dgm:pt>
    <dgm:pt modelId="{B29DB608-9F6D-4F23-889B-8C4B583FA6F2}">
      <dgm:prSet phldrT="[Text]"/>
      <dgm:spPr/>
      <dgm:t>
        <a:bodyPr/>
        <a:lstStyle/>
        <a:p>
          <a:r>
            <a:rPr lang="en-US" dirty="0" smtClean="0">
              <a:latin typeface="Georgia" panose="02040502050405020303" pitchFamily="18" charset="0"/>
            </a:rPr>
            <a:t>Gifts of $1,000 or more make up              44% of all Annual Fund contributions</a:t>
          </a:r>
          <a:endParaRPr lang="en-US" dirty="0">
            <a:latin typeface="Georgia" panose="02040502050405020303" pitchFamily="18" charset="0"/>
          </a:endParaRPr>
        </a:p>
      </dgm:t>
    </dgm:pt>
    <dgm:pt modelId="{F0A6B74B-0D15-4532-A25D-330165ED70C9}" type="parTrans" cxnId="{72427BC7-4F76-44D6-9BEA-342B3CD7268F}">
      <dgm:prSet/>
      <dgm:spPr/>
      <dgm:t>
        <a:bodyPr/>
        <a:lstStyle/>
        <a:p>
          <a:endParaRPr lang="en-US"/>
        </a:p>
      </dgm:t>
    </dgm:pt>
    <dgm:pt modelId="{CC7D3C54-ED42-4A68-B1F0-09606577499B}" type="sibTrans" cxnId="{72427BC7-4F76-44D6-9BEA-342B3CD7268F}">
      <dgm:prSet/>
      <dgm:spPr/>
      <dgm:t>
        <a:bodyPr/>
        <a:lstStyle/>
        <a:p>
          <a:endParaRPr lang="en-US"/>
        </a:p>
      </dgm:t>
    </dgm:pt>
    <dgm:pt modelId="{A66CAC24-9193-48DD-85C0-FD8A448B08E2}" type="pres">
      <dgm:prSet presAssocID="{EEC057DA-409D-4E27-9B4C-576E72BB1819}" presName="diagram" presStyleCnt="0">
        <dgm:presLayoutVars>
          <dgm:dir/>
          <dgm:resizeHandles val="exact"/>
        </dgm:presLayoutVars>
      </dgm:prSet>
      <dgm:spPr/>
      <dgm:t>
        <a:bodyPr/>
        <a:lstStyle/>
        <a:p>
          <a:endParaRPr lang="en-US"/>
        </a:p>
      </dgm:t>
    </dgm:pt>
    <dgm:pt modelId="{1B35A044-294E-4CD4-AA21-6DEA83FEADC5}" type="pres">
      <dgm:prSet presAssocID="{A7D39236-8BBE-4F5B-BCCB-DDD84C6E1A2F}" presName="node" presStyleLbl="node1" presStyleIdx="0" presStyleCnt="3">
        <dgm:presLayoutVars>
          <dgm:bulletEnabled val="1"/>
        </dgm:presLayoutVars>
      </dgm:prSet>
      <dgm:spPr/>
      <dgm:t>
        <a:bodyPr/>
        <a:lstStyle/>
        <a:p>
          <a:endParaRPr lang="en-US"/>
        </a:p>
      </dgm:t>
    </dgm:pt>
    <dgm:pt modelId="{C5FE57F1-9CF7-4077-930C-92B538606BD8}" type="pres">
      <dgm:prSet presAssocID="{F179E9B4-423F-416B-82AA-D522F5402C69}" presName="sibTrans" presStyleCnt="0"/>
      <dgm:spPr/>
    </dgm:pt>
    <dgm:pt modelId="{E7D1282E-7DFB-4E3D-B769-6627523868CB}" type="pres">
      <dgm:prSet presAssocID="{D44CC492-5B45-41B7-9153-EBE8441C4CEE}" presName="node" presStyleLbl="node1" presStyleIdx="1" presStyleCnt="3">
        <dgm:presLayoutVars>
          <dgm:bulletEnabled val="1"/>
        </dgm:presLayoutVars>
      </dgm:prSet>
      <dgm:spPr/>
      <dgm:t>
        <a:bodyPr/>
        <a:lstStyle/>
        <a:p>
          <a:endParaRPr lang="en-US"/>
        </a:p>
      </dgm:t>
    </dgm:pt>
    <dgm:pt modelId="{C0A59B56-174B-448D-98BB-4D603EF5E0A8}" type="pres">
      <dgm:prSet presAssocID="{F1761A24-7337-40DB-96B0-875C7CA762BF}" presName="sibTrans" presStyleCnt="0"/>
      <dgm:spPr/>
    </dgm:pt>
    <dgm:pt modelId="{E3FA834C-3AE7-4EF4-80CE-0B08AD954B60}" type="pres">
      <dgm:prSet presAssocID="{B29DB608-9F6D-4F23-889B-8C4B583FA6F2}" presName="node" presStyleLbl="node1" presStyleIdx="2" presStyleCnt="3" custScaleX="210051">
        <dgm:presLayoutVars>
          <dgm:bulletEnabled val="1"/>
        </dgm:presLayoutVars>
      </dgm:prSet>
      <dgm:spPr/>
      <dgm:t>
        <a:bodyPr/>
        <a:lstStyle/>
        <a:p>
          <a:endParaRPr lang="en-US"/>
        </a:p>
      </dgm:t>
    </dgm:pt>
  </dgm:ptLst>
  <dgm:cxnLst>
    <dgm:cxn modelId="{72427BC7-4F76-44D6-9BEA-342B3CD7268F}" srcId="{EEC057DA-409D-4E27-9B4C-576E72BB1819}" destId="{B29DB608-9F6D-4F23-889B-8C4B583FA6F2}" srcOrd="2" destOrd="0" parTransId="{F0A6B74B-0D15-4532-A25D-330165ED70C9}" sibTransId="{CC7D3C54-ED42-4A68-B1F0-09606577499B}"/>
    <dgm:cxn modelId="{C631859E-DFFB-403B-88C3-AEA83EE2436B}" srcId="{EEC057DA-409D-4E27-9B4C-576E72BB1819}" destId="{A7D39236-8BBE-4F5B-BCCB-DDD84C6E1A2F}" srcOrd="0" destOrd="0" parTransId="{35F119E6-7F2B-49F5-9D23-BB22D883A6EA}" sibTransId="{F179E9B4-423F-416B-82AA-D522F5402C69}"/>
    <dgm:cxn modelId="{BD88E712-B829-4CF4-A980-5FF1619539CD}" type="presOf" srcId="{EEC057DA-409D-4E27-9B4C-576E72BB1819}" destId="{A66CAC24-9193-48DD-85C0-FD8A448B08E2}" srcOrd="0" destOrd="0" presId="urn:microsoft.com/office/officeart/2005/8/layout/default"/>
    <dgm:cxn modelId="{AADD4F65-3DB7-414E-8B4D-4EB2222F37C6}" type="presOf" srcId="{B29DB608-9F6D-4F23-889B-8C4B583FA6F2}" destId="{E3FA834C-3AE7-4EF4-80CE-0B08AD954B60}" srcOrd="0" destOrd="0" presId="urn:microsoft.com/office/officeart/2005/8/layout/default"/>
    <dgm:cxn modelId="{E7E5E2AE-C004-4565-BF1C-892C914BDB57}" srcId="{EEC057DA-409D-4E27-9B4C-576E72BB1819}" destId="{D44CC492-5B45-41B7-9153-EBE8441C4CEE}" srcOrd="1" destOrd="0" parTransId="{A6EABFE7-F667-41F2-9AB8-7FCEC0999E7B}" sibTransId="{F1761A24-7337-40DB-96B0-875C7CA762BF}"/>
    <dgm:cxn modelId="{54CBA683-F396-4E22-867E-A484445ED905}" type="presOf" srcId="{A7D39236-8BBE-4F5B-BCCB-DDD84C6E1A2F}" destId="{1B35A044-294E-4CD4-AA21-6DEA83FEADC5}" srcOrd="0" destOrd="0" presId="urn:microsoft.com/office/officeart/2005/8/layout/default"/>
    <dgm:cxn modelId="{CE397CB1-EDEE-4944-90F8-45A12EB47E8B}" type="presOf" srcId="{D44CC492-5B45-41B7-9153-EBE8441C4CEE}" destId="{E7D1282E-7DFB-4E3D-B769-6627523868CB}" srcOrd="0" destOrd="0" presId="urn:microsoft.com/office/officeart/2005/8/layout/default"/>
    <dgm:cxn modelId="{40BF6554-A44F-4C91-B8D5-B8D82A868E9F}" type="presParOf" srcId="{A66CAC24-9193-48DD-85C0-FD8A448B08E2}" destId="{1B35A044-294E-4CD4-AA21-6DEA83FEADC5}" srcOrd="0" destOrd="0" presId="urn:microsoft.com/office/officeart/2005/8/layout/default"/>
    <dgm:cxn modelId="{902844D8-D5B9-401A-9703-0F0977972E71}" type="presParOf" srcId="{A66CAC24-9193-48DD-85C0-FD8A448B08E2}" destId="{C5FE57F1-9CF7-4077-930C-92B538606BD8}" srcOrd="1" destOrd="0" presId="urn:microsoft.com/office/officeart/2005/8/layout/default"/>
    <dgm:cxn modelId="{8F591DE3-6810-401F-9641-EC7331CDC623}" type="presParOf" srcId="{A66CAC24-9193-48DD-85C0-FD8A448B08E2}" destId="{E7D1282E-7DFB-4E3D-B769-6627523868CB}" srcOrd="2" destOrd="0" presId="urn:microsoft.com/office/officeart/2005/8/layout/default"/>
    <dgm:cxn modelId="{8519A65B-1137-4569-8EF1-70DC8A6CB710}" type="presParOf" srcId="{A66CAC24-9193-48DD-85C0-FD8A448B08E2}" destId="{C0A59B56-174B-448D-98BB-4D603EF5E0A8}" srcOrd="3" destOrd="0" presId="urn:microsoft.com/office/officeart/2005/8/layout/default"/>
    <dgm:cxn modelId="{1D2387B2-14DC-4258-83A5-A6A5E4035E5F}" type="presParOf" srcId="{A66CAC24-9193-48DD-85C0-FD8A448B08E2}" destId="{E3FA834C-3AE7-4EF4-80CE-0B08AD954B6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chemeClr val="tx1"/>
                </a:solidFill>
                <a:latin typeface="Arial" panose="020B0604020202020204" pitchFamily="34" charset="0"/>
              </a:defRPr>
            </a:lvl1pPr>
          </a:lstStyle>
          <a:p>
            <a:pPr>
              <a:defRPr/>
            </a:pPr>
            <a:endParaRPr lang="en-US" altLang="en-US"/>
          </a:p>
        </p:txBody>
      </p:sp>
      <p:sp>
        <p:nvSpPr>
          <p:cNvPr id="6963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latin typeface="Arial" panose="020B0604020202020204" pitchFamily="34" charset="0"/>
              </a:defRPr>
            </a:lvl1pPr>
          </a:lstStyle>
          <a:p>
            <a:pPr>
              <a:defRPr/>
            </a:pPr>
            <a:endParaRPr lang="en-US" altLang="en-US"/>
          </a:p>
        </p:txBody>
      </p:sp>
      <p:sp>
        <p:nvSpPr>
          <p:cNvPr id="696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solidFill>
                  <a:schemeClr val="tx1"/>
                </a:solidFill>
                <a:latin typeface="Arial" panose="020B0604020202020204" pitchFamily="34" charset="0"/>
              </a:defRPr>
            </a:lvl1pPr>
          </a:lstStyle>
          <a:p>
            <a:pPr>
              <a:defRPr/>
            </a:pPr>
            <a:endParaRPr lang="en-US" altLang="en-US"/>
          </a:p>
        </p:txBody>
      </p:sp>
      <p:sp>
        <p:nvSpPr>
          <p:cNvPr id="6963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latin typeface="Arial" panose="020B0604020202020204" pitchFamily="34" charset="0"/>
              </a:defRPr>
            </a:lvl1pPr>
          </a:lstStyle>
          <a:p>
            <a:pPr>
              <a:defRPr/>
            </a:pPr>
            <a:fld id="{ED0E7D32-8696-4514-AF93-F376ECFA880D}" type="slidenum">
              <a:rPr lang="en-US" altLang="en-US"/>
              <a:pPr>
                <a:defRPr/>
              </a:pPr>
              <a:t>‹#›</a:t>
            </a:fld>
            <a:endParaRPr lang="en-US" altLang="en-US"/>
          </a:p>
        </p:txBody>
      </p:sp>
    </p:spTree>
    <p:extLst>
      <p:ext uri="{BB962C8B-B14F-4D97-AF65-F5344CB8AC3E}">
        <p14:creationId xmlns:p14="http://schemas.microsoft.com/office/powerpoint/2010/main" val="2420262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chemeClr val="tx1"/>
                </a:solidFill>
                <a:latin typeface="Arial" panose="020B0604020202020204" pitchFamily="34" charset="0"/>
              </a:defRPr>
            </a:lvl1pPr>
          </a:lstStyle>
          <a:p>
            <a:pPr>
              <a:defRPr/>
            </a:pPr>
            <a:endParaRPr lang="en-US" altLang="en-US"/>
          </a:p>
        </p:txBody>
      </p:sp>
      <p:sp>
        <p:nvSpPr>
          <p:cNvPr id="634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solidFill>
                  <a:schemeClr val="tx1"/>
                </a:solidFill>
                <a:latin typeface="Arial" panose="020B0604020202020204" pitchFamily="34" charset="0"/>
              </a:defRPr>
            </a:lvl1pPr>
          </a:lstStyle>
          <a:p>
            <a:pPr>
              <a:defRPr/>
            </a:pPr>
            <a:endParaRPr lang="en-US" alt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latin typeface="Arial" panose="020B0604020202020204" pitchFamily="34" charset="0"/>
              </a:defRPr>
            </a:lvl1pPr>
          </a:lstStyle>
          <a:p>
            <a:pPr>
              <a:defRPr/>
            </a:pPr>
            <a:fld id="{E381C632-C996-4B72-9AB0-FBA99955A903}" type="slidenum">
              <a:rPr lang="en-US" altLang="en-US"/>
              <a:pPr>
                <a:defRPr/>
              </a:pPr>
              <a:t>‹#›</a:t>
            </a:fld>
            <a:endParaRPr lang="en-US" altLang="en-US"/>
          </a:p>
        </p:txBody>
      </p:sp>
    </p:spTree>
    <p:extLst>
      <p:ext uri="{BB962C8B-B14F-4D97-AF65-F5344CB8AC3E}">
        <p14:creationId xmlns:p14="http://schemas.microsoft.com/office/powerpoint/2010/main" val="3147781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Arial" charset="0"/>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Arial" charset="0"/>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Arial" charset="0"/>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Arial" charset="0"/>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Arial" charset="0"/>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a:defRPr sz="2400">
                <a:solidFill>
                  <a:schemeClr val="tx1"/>
                </a:solidFill>
                <a:latin typeface="Arial" charset="0"/>
                <a:ea typeface="ヒラギノ角ゴ Pro W3" charset="0"/>
                <a:cs typeface="ヒラギノ角ゴ Pro W3" charset="0"/>
              </a:defRPr>
            </a:lvl1pPr>
            <a:lvl2pPr marL="742873" indent="-285721" defTabSz="931768">
              <a:defRPr sz="2400">
                <a:solidFill>
                  <a:schemeClr val="tx1"/>
                </a:solidFill>
                <a:latin typeface="Arial" charset="0"/>
                <a:ea typeface="ヒラギノ角ゴ Pro W3" charset="0"/>
                <a:cs typeface="ヒラギノ角ゴ Pro W3" charset="0"/>
              </a:defRPr>
            </a:lvl2pPr>
            <a:lvl3pPr marL="1142883" indent="-228577" defTabSz="931768">
              <a:defRPr sz="2400">
                <a:solidFill>
                  <a:schemeClr val="tx1"/>
                </a:solidFill>
                <a:latin typeface="Arial" charset="0"/>
                <a:ea typeface="ヒラギノ角ゴ Pro W3" charset="0"/>
                <a:cs typeface="ヒラギノ角ゴ Pro W3" charset="0"/>
              </a:defRPr>
            </a:lvl3pPr>
            <a:lvl4pPr marL="1600036" indent="-228577" defTabSz="931768">
              <a:defRPr sz="2400">
                <a:solidFill>
                  <a:schemeClr val="tx1"/>
                </a:solidFill>
                <a:latin typeface="Arial" charset="0"/>
                <a:ea typeface="ヒラギノ角ゴ Pro W3" charset="0"/>
                <a:cs typeface="ヒラギノ角ゴ Pro W3" charset="0"/>
              </a:defRPr>
            </a:lvl4pPr>
            <a:lvl5pPr marL="2057189" indent="-228577" defTabSz="931768">
              <a:defRPr sz="2400">
                <a:solidFill>
                  <a:schemeClr val="tx1"/>
                </a:solidFill>
                <a:latin typeface="Arial" charset="0"/>
                <a:ea typeface="ヒラギノ角ゴ Pro W3" charset="0"/>
                <a:cs typeface="ヒラギノ角ゴ Pro W3" charset="0"/>
              </a:defRPr>
            </a:lvl5pPr>
            <a:lvl6pPr marL="2514343" indent="-228577" defTabSz="93176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496" indent="-228577" defTabSz="93176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8649" indent="-228577" defTabSz="93176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5802" indent="-228577" defTabSz="93176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E13C1B3-30A5-2D4F-89A2-C88D12DA315A}" type="slidenum">
              <a:rPr lang="en-US" sz="1200">
                <a:solidFill>
                  <a:prstClr val="black"/>
                </a:solidFill>
              </a:rPr>
              <a:pPr/>
              <a:t>1</a:t>
            </a:fld>
            <a:endParaRPr lang="en-US" sz="1200" dirty="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Thank you for having me here today to speak with you about The Rotary Foundation and, in particular, about our Annual Fund.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I’d like to start our session by getting to know a little bit more about you and your interest in Rotary.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50000"/>
              </a:lnSpc>
              <a:spcBef>
                <a:spcPts val="0"/>
              </a:spcBef>
              <a:spcAft>
                <a:spcPts val="800"/>
              </a:spcAft>
            </a:pPr>
            <a:endParaRPr lang="en-US" sz="1200" i="1"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0" marR="0" indent="457200">
              <a:lnSpc>
                <a:spcPct val="150000"/>
              </a:lnSpc>
              <a:spcBef>
                <a:spcPts val="0"/>
              </a:spcBef>
              <a:spcAft>
                <a:spcPts val="800"/>
              </a:spcAft>
            </a:pPr>
            <a:r>
              <a:rPr lang="en-US" sz="1200" i="1" dirty="0" smtClean="0">
                <a:effectLst/>
                <a:latin typeface="Arial Narrow" panose="020B0606020202030204" pitchFamily="34" charset="0"/>
                <a:ea typeface="Calibri" panose="020F0502020204030204" pitchFamily="34" charset="0"/>
                <a:cs typeface="Times New Roman" panose="02020603050405020304" pitchFamily="18" charset="0"/>
              </a:rPr>
              <a:t>Through a show of hands, how many of you joined Rotary to participate in service and make a difference?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endParaRPr lang="en-US" sz="12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Rotary truly is a premier international service organization. As Rotarians, we see solutions to challenges in our communities, and we take action to bring those ideas to life. One of the benefits of being a Rotarian is access to funding from The Rotary Foundation to create meaningful grants both here in your community and elsewhere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It is a Foundation for Rotarians — it funds grants that are created by Rotarians, and it is supported solely by voluntary contributions from Rotarians, like you, and friends of our Foundation who share its vision of a better world.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Arial Narrow" panose="020B0606020202030204" pitchFamily="34" charset="0"/>
              <a:ea typeface="ヒラギノ角ゴ Pro W3" pitchFamily="-107" charset="-128"/>
            </a:endParaRPr>
          </a:p>
        </p:txBody>
      </p:sp>
    </p:spTree>
    <p:extLst>
      <p:ext uri="{BB962C8B-B14F-4D97-AF65-F5344CB8AC3E}">
        <p14:creationId xmlns:p14="http://schemas.microsoft.com/office/powerpoint/2010/main" val="2224823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10</a:t>
            </a:fld>
            <a:endParaRPr lang="en-US" altLang="en-US" sz="1200" dirty="0">
              <a:solidFill>
                <a:prstClr val="black"/>
              </a:solidFill>
            </a:endParaRPr>
          </a:p>
        </p:txBody>
      </p:sp>
    </p:spTree>
    <p:extLst>
      <p:ext uri="{BB962C8B-B14F-4D97-AF65-F5344CB8AC3E}">
        <p14:creationId xmlns:p14="http://schemas.microsoft.com/office/powerpoint/2010/main" val="2599688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11</a:t>
            </a:fld>
            <a:endParaRPr lang="en-US" altLang="en-US" sz="1200" dirty="0">
              <a:solidFill>
                <a:prstClr val="black"/>
              </a:solidFill>
            </a:endParaRPr>
          </a:p>
        </p:txBody>
      </p:sp>
    </p:spTree>
    <p:extLst>
      <p:ext uri="{BB962C8B-B14F-4D97-AF65-F5344CB8AC3E}">
        <p14:creationId xmlns:p14="http://schemas.microsoft.com/office/powerpoint/2010/main" val="414837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12</a:t>
            </a:fld>
            <a:endParaRPr lang="en-US" altLang="en-US" sz="1200" dirty="0">
              <a:solidFill>
                <a:prstClr val="black"/>
              </a:solidFill>
            </a:endParaRPr>
          </a:p>
        </p:txBody>
      </p:sp>
    </p:spTree>
    <p:extLst>
      <p:ext uri="{BB962C8B-B14F-4D97-AF65-F5344CB8AC3E}">
        <p14:creationId xmlns:p14="http://schemas.microsoft.com/office/powerpoint/2010/main" val="1189844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13</a:t>
            </a:fld>
            <a:endParaRPr lang="en-US" altLang="en-US" sz="1200" dirty="0">
              <a:solidFill>
                <a:prstClr val="black"/>
              </a:solidFill>
            </a:endParaRPr>
          </a:p>
        </p:txBody>
      </p:sp>
    </p:spTree>
    <p:extLst>
      <p:ext uri="{BB962C8B-B14F-4D97-AF65-F5344CB8AC3E}">
        <p14:creationId xmlns:p14="http://schemas.microsoft.com/office/powerpoint/2010/main" val="155314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14</a:t>
            </a:fld>
            <a:endParaRPr lang="en-US" altLang="en-US" sz="1200" dirty="0">
              <a:solidFill>
                <a:prstClr val="black"/>
              </a:solidFill>
            </a:endParaRPr>
          </a:p>
        </p:txBody>
      </p:sp>
    </p:spTree>
    <p:extLst>
      <p:ext uri="{BB962C8B-B14F-4D97-AF65-F5344CB8AC3E}">
        <p14:creationId xmlns:p14="http://schemas.microsoft.com/office/powerpoint/2010/main" val="177604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15</a:t>
            </a:fld>
            <a:endParaRPr lang="en-US" altLang="en-US" sz="1200" dirty="0">
              <a:solidFill>
                <a:prstClr val="black"/>
              </a:solidFill>
            </a:endParaRPr>
          </a:p>
        </p:txBody>
      </p:sp>
    </p:spTree>
    <p:extLst>
      <p:ext uri="{BB962C8B-B14F-4D97-AF65-F5344CB8AC3E}">
        <p14:creationId xmlns:p14="http://schemas.microsoft.com/office/powerpoint/2010/main" val="2977414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16</a:t>
            </a:fld>
            <a:endParaRPr lang="en-US" altLang="en-US" sz="1200" dirty="0">
              <a:solidFill>
                <a:prstClr val="black"/>
              </a:solidFill>
            </a:endParaRPr>
          </a:p>
        </p:txBody>
      </p:sp>
    </p:spTree>
    <p:extLst>
      <p:ext uri="{BB962C8B-B14F-4D97-AF65-F5344CB8AC3E}">
        <p14:creationId xmlns:p14="http://schemas.microsoft.com/office/powerpoint/2010/main" val="3875696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17</a:t>
            </a:fld>
            <a:endParaRPr lang="en-US" altLang="en-US" sz="1200" dirty="0">
              <a:solidFill>
                <a:prstClr val="black"/>
              </a:solidFill>
            </a:endParaRPr>
          </a:p>
        </p:txBody>
      </p:sp>
    </p:spTree>
    <p:extLst>
      <p:ext uri="{BB962C8B-B14F-4D97-AF65-F5344CB8AC3E}">
        <p14:creationId xmlns:p14="http://schemas.microsoft.com/office/powerpoint/2010/main" val="2281118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18</a:t>
            </a:fld>
            <a:endParaRPr lang="en-US" altLang="en-US" sz="1200" dirty="0">
              <a:solidFill>
                <a:prstClr val="black"/>
              </a:solidFill>
            </a:endParaRPr>
          </a:p>
        </p:txBody>
      </p:sp>
    </p:spTree>
    <p:extLst>
      <p:ext uri="{BB962C8B-B14F-4D97-AF65-F5344CB8AC3E}">
        <p14:creationId xmlns:p14="http://schemas.microsoft.com/office/powerpoint/2010/main" val="4073873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Some members want to support the Foundation in a significant way each and every year as members of the Paul Harris Society.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50000"/>
              </a:lnSpc>
              <a:spcBef>
                <a:spcPts val="0"/>
              </a:spcBef>
              <a:spcAft>
                <a:spcPts val="800"/>
              </a:spcAft>
            </a:pPr>
            <a:endParaRPr lang="en-US" sz="1200" i="1"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0" marR="0" indent="457200">
              <a:lnSpc>
                <a:spcPct val="150000"/>
              </a:lnSpc>
              <a:spcBef>
                <a:spcPts val="0"/>
              </a:spcBef>
              <a:spcAft>
                <a:spcPts val="800"/>
              </a:spcAft>
            </a:pPr>
            <a:r>
              <a:rPr lang="en-US" sz="1200" i="1" dirty="0" smtClean="0">
                <a:effectLst/>
                <a:latin typeface="Arial Narrow" panose="020B0606020202030204" pitchFamily="34" charset="0"/>
                <a:ea typeface="Calibri" panose="020F0502020204030204" pitchFamily="34" charset="0"/>
                <a:cs typeface="Times New Roman" panose="02020603050405020304" pitchFamily="18" charset="0"/>
              </a:rPr>
              <a:t>[Thank any Paul Harris Society members in the audience.]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Paul Harris Society recognizes those generous individuals who intend to give $1,000 each year to the Annual Fund, the </a:t>
            </a:r>
            <a:r>
              <a:rPr lang="en-US" sz="1200" dirty="0" err="1" smtClean="0">
                <a:effectLst/>
                <a:latin typeface="Arial Narrow" panose="020B0606020202030204" pitchFamily="34" charset="0"/>
                <a:ea typeface="Calibri" panose="020F0502020204030204" pitchFamily="34" charset="0"/>
                <a:cs typeface="Times New Roman" panose="02020603050405020304" pitchFamily="18" charset="0"/>
              </a:rPr>
              <a:t>PolioPlus</a:t>
            </a: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 Fund, or an approved Foundation grant.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Their consistent support is incredibly important to the district. It means that each year, the district can rely on gifts from these donors to fund important district and global grants.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Paul Harris Society members represent about 16 percent of all Annual Fund donations. What more, donors who give $1,000 or more to the fund represent 44 percent of all giving to the Annual Fund. Indeed, Paul Harris Society members are a small but vibrant and growing community of donors who provide vital support for the Foundation and its projects.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7CC3CA1-276B-4469-8F9D-5631DB4DE73D}" type="slidenum">
              <a:rPr lang="en-US" altLang="en-US" smtClean="0">
                <a:solidFill>
                  <a:srgbClr val="000000"/>
                </a:solidFill>
              </a:rPr>
              <a:pPr/>
              <a:t>19</a:t>
            </a:fld>
            <a:endParaRPr lang="en-US" altLang="en-US" dirty="0">
              <a:solidFill>
                <a:srgbClr val="000000"/>
              </a:solidFill>
            </a:endParaRPr>
          </a:p>
        </p:txBody>
      </p:sp>
    </p:spTree>
    <p:extLst>
      <p:ext uri="{BB962C8B-B14F-4D97-AF65-F5344CB8AC3E}">
        <p14:creationId xmlns:p14="http://schemas.microsoft.com/office/powerpoint/2010/main" val="257874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376002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MS PGothic" pitchFamily="34" charset="-128"/>
                <a:cs typeface="ヒラギノ角ゴ Pro W3" pitchFamily="-107" charset="-128"/>
              </a:rPr>
              <a:t>We also recognize our generous donors who give to the Foundation as Paul Harris Fellows. Paul Harris Fellows are those whose Annual Fund and </a:t>
            </a:r>
            <a:r>
              <a:rPr lang="en-US" sz="1200" kern="1200" dirty="0" err="1" smtClean="0">
                <a:solidFill>
                  <a:schemeClr val="tx1"/>
                </a:solidFill>
                <a:effectLst/>
                <a:latin typeface="Arial" pitchFamily="-107" charset="0"/>
                <a:ea typeface="MS PGothic" pitchFamily="34" charset="-128"/>
                <a:cs typeface="ヒラギノ角ゴ Pro W3" pitchFamily="-107" charset="-128"/>
              </a:rPr>
              <a:t>PolioPlus</a:t>
            </a:r>
            <a:r>
              <a:rPr lang="en-US" sz="1200" kern="1200" dirty="0" smtClean="0">
                <a:solidFill>
                  <a:schemeClr val="tx1"/>
                </a:solidFill>
                <a:effectLst/>
                <a:latin typeface="Arial" pitchFamily="-107" charset="0"/>
                <a:ea typeface="MS PGothic" pitchFamily="34" charset="-128"/>
                <a:cs typeface="ヒラギノ角ゴ Pro W3" pitchFamily="-107" charset="-128"/>
              </a:rPr>
              <a:t> Fund contributions — or Foundation recognition points received — total $1,000 or more.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107" charset="0"/>
              <a:ea typeface="MS PGothic" pitchFamily="34"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Arial" pitchFamily="-107" charset="0"/>
                <a:ea typeface="MS PGothic" pitchFamily="34" charset="-128"/>
                <a:cs typeface="ヒラギノ角ゴ Pro W3" pitchFamily="-107" charset="-128"/>
              </a:rPr>
              <a:t>[Thank any Paul Harris Fellows in the audience.] </a:t>
            </a:r>
            <a:endParaRPr lang="en-US" sz="1200" kern="1200" dirty="0" smtClean="0">
              <a:solidFill>
                <a:schemeClr val="tx1"/>
              </a:solidFill>
              <a:effectLst/>
              <a:latin typeface="Arial" pitchFamily="-107" charset="0"/>
              <a:ea typeface="MS PGothic" pitchFamily="34" charset="-128"/>
              <a:cs typeface="ヒラギノ角ゴ Pro W3" pitchFamily="-107" charset="-128"/>
            </a:endParaRPr>
          </a:p>
          <a:p>
            <a:endParaRPr lang="en-US" dirty="0"/>
          </a:p>
        </p:txBody>
      </p:sp>
      <p:sp>
        <p:nvSpPr>
          <p:cNvPr id="4" name="Slide Number Placeholder 3"/>
          <p:cNvSpPr>
            <a:spLocks noGrp="1"/>
          </p:cNvSpPr>
          <p:nvPr>
            <p:ph type="sldNum" sz="quarter" idx="10"/>
          </p:nvPr>
        </p:nvSpPr>
        <p:spPr/>
        <p:txBody>
          <a:bodyPr/>
          <a:lstStyle/>
          <a:p>
            <a:fld id="{77CC3CA1-276B-4469-8F9D-5631DB4DE73D}" type="slidenum">
              <a:rPr lang="en-US" altLang="en-US" smtClean="0">
                <a:solidFill>
                  <a:srgbClr val="000000"/>
                </a:solidFill>
              </a:rPr>
              <a:pPr/>
              <a:t>20</a:t>
            </a:fld>
            <a:endParaRPr lang="en-US" altLang="en-US" dirty="0">
              <a:solidFill>
                <a:srgbClr val="000000"/>
              </a:solidFill>
            </a:endParaRPr>
          </a:p>
        </p:txBody>
      </p:sp>
    </p:spTree>
    <p:extLst>
      <p:ext uri="{BB962C8B-B14F-4D97-AF65-F5344CB8AC3E}">
        <p14:creationId xmlns:p14="http://schemas.microsoft.com/office/powerpoint/2010/main" val="1834535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50000"/>
              </a:lnSpc>
              <a:spcBef>
                <a:spcPts val="0"/>
              </a:spcBef>
              <a:spcAft>
                <a:spcPts val="800"/>
              </a:spcAft>
            </a:pPr>
            <a:r>
              <a:rPr lang="en-US" sz="1200" i="1" dirty="0" smtClean="0">
                <a:effectLst/>
                <a:latin typeface="Arial Narrow" panose="020B0606020202030204" pitchFamily="34" charset="0"/>
                <a:ea typeface="Calibri" panose="020F0502020204030204" pitchFamily="34" charset="0"/>
                <a:cs typeface="Times New Roman" panose="02020603050405020304" pitchFamily="18" charset="0"/>
              </a:rPr>
              <a:t>Is anyone here enrolled in Rotary Direct?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800"/>
              </a:spcAft>
            </a:pPr>
            <a:endParaRPr lang="en-US" sz="1200" i="1"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800"/>
              </a:spcAft>
            </a:pPr>
            <a:r>
              <a:rPr lang="en-US" sz="1200" i="1" dirty="0" smtClean="0">
                <a:effectLst/>
                <a:latin typeface="Arial Narrow" panose="020B0606020202030204" pitchFamily="34" charset="0"/>
                <a:ea typeface="Calibri" panose="020F0502020204030204" pitchFamily="34" charset="0"/>
                <a:cs typeface="Times New Roman" panose="02020603050405020304" pitchFamily="18" charset="0"/>
              </a:rPr>
              <a:t>Has anyone considered automating their giving through Rotary Direct?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One of the easiest and most secure ways for us to support our Foundation is through Rotary’s recurring giving program, Rotary Direct. Choose an amount, contribution method, and frequency — monthly, quarterly or annually — that will be convenient for you.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Rotary Direct offers many benefits to donors, top among them is convenience. By automating your giving, you no longer have to remember to write a check each year and you’ll be able to make steady progress toward your philanthropic goals. Plus, the paperwork is far easier to track since you’ll get one annual tax receipt at the close of the tax year, if applicable.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Enrollment is connected with the Foundation’s secure online contribution system and is available in multiple currencies.</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50000"/>
              </a:lnSpc>
              <a:spcBef>
                <a:spcPts val="0"/>
              </a:spcBef>
              <a:spcAft>
                <a:spcPts val="800"/>
              </a:spcAft>
            </a:pPr>
            <a:r>
              <a:rPr lang="en-US" sz="1200" i="1" dirty="0" smtClean="0">
                <a:effectLst/>
                <a:latin typeface="Arial Narrow" panose="020B0606020202030204" pitchFamily="34" charset="0"/>
                <a:ea typeface="Calibri" panose="020F0502020204030204" pitchFamily="34" charset="0"/>
                <a:cs typeface="Times New Roman" panose="02020603050405020304" pitchFamily="18" charset="0"/>
              </a:rPr>
              <a:t>[Explain why you chose to give through Rotary Direct, if applicable.]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7CC3CA1-276B-4469-8F9D-5631DB4DE73D}" type="slidenum">
              <a:rPr lang="en-US" altLang="en-US" smtClean="0">
                <a:solidFill>
                  <a:srgbClr val="000000"/>
                </a:solidFill>
              </a:rPr>
              <a:pPr/>
              <a:t>21</a:t>
            </a:fld>
            <a:endParaRPr lang="en-US" altLang="en-US" dirty="0">
              <a:solidFill>
                <a:srgbClr val="000000"/>
              </a:solidFill>
            </a:endParaRPr>
          </a:p>
        </p:txBody>
      </p:sp>
    </p:spTree>
    <p:extLst>
      <p:ext uri="{BB962C8B-B14F-4D97-AF65-F5344CB8AC3E}">
        <p14:creationId xmlns:p14="http://schemas.microsoft.com/office/powerpoint/2010/main" val="109870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08865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3</a:t>
            </a:fld>
            <a:endParaRPr lang="en-US" altLang="en-US" sz="1200" dirty="0">
              <a:solidFill>
                <a:prstClr val="black"/>
              </a:solidFill>
            </a:endParaRPr>
          </a:p>
        </p:txBody>
      </p:sp>
    </p:spTree>
    <p:extLst>
      <p:ext uri="{BB962C8B-B14F-4D97-AF65-F5344CB8AC3E}">
        <p14:creationId xmlns:p14="http://schemas.microsoft.com/office/powerpoint/2010/main" val="247968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Our Foundation is dedicated to six causes — or areas of focus — that build international relationships, improve lives, and promote a more peaceful world.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800"/>
              </a:spcAft>
            </a:pPr>
            <a:endParaRPr lang="en-US" sz="1200" i="1"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800"/>
              </a:spcAft>
            </a:pPr>
            <a:r>
              <a:rPr lang="en-US" sz="1200" i="1" dirty="0" smtClean="0">
                <a:effectLst/>
                <a:latin typeface="Arial Narrow" panose="020B0606020202030204" pitchFamily="34" charset="0"/>
                <a:ea typeface="Calibri" panose="020F0502020204030204" pitchFamily="34" charset="0"/>
                <a:cs typeface="Times New Roman" panose="02020603050405020304" pitchFamily="18" charset="0"/>
              </a:rPr>
              <a:t>Looking at these images, do you see something that resonates with you? What are you passionate about?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endParaRPr lang="en-US" sz="12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Rotary Foundation can help you turn the passion you have for a specific cause into a reality. Rotarians are encouraged to spearhead efforts in these six areas, and The Rotary Foundation is here to make those grants possible.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endParaRPr lang="en-US" sz="12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fact, the very mission of our Foundation is to enable Rotarians to advance world understanding, goodwill, and peace through the improvement of health, the support of education, and the alleviation of poverty.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4" name="Slide Number Placeholder 3"/>
          <p:cNvSpPr>
            <a:spLocks noGrp="1"/>
          </p:cNvSpPr>
          <p:nvPr>
            <p:ph type="sldNum" sz="quarter" idx="10"/>
          </p:nvPr>
        </p:nvSpPr>
        <p:spPr/>
        <p:txBody>
          <a:bodyPr/>
          <a:lstStyle/>
          <a:p>
            <a:fld id="{77CC3CA1-276B-4469-8F9D-5631DB4DE73D}" type="slidenum">
              <a:rPr lang="en-US" altLang="en-US" smtClean="0">
                <a:solidFill>
                  <a:srgbClr val="000000"/>
                </a:solidFill>
              </a:rPr>
              <a:pPr/>
              <a:t>4</a:t>
            </a:fld>
            <a:endParaRPr lang="en-US" altLang="en-US" dirty="0">
              <a:solidFill>
                <a:srgbClr val="000000"/>
              </a:solidFill>
            </a:endParaRPr>
          </a:p>
        </p:txBody>
      </p:sp>
    </p:spTree>
    <p:extLst>
      <p:ext uri="{BB962C8B-B14F-4D97-AF65-F5344CB8AC3E}">
        <p14:creationId xmlns:p14="http://schemas.microsoft.com/office/powerpoint/2010/main" val="71803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5</a:t>
            </a:fld>
            <a:endParaRPr lang="en-US" altLang="en-US" sz="1200" dirty="0">
              <a:solidFill>
                <a:prstClr val="black"/>
              </a:solidFill>
            </a:endParaRPr>
          </a:p>
        </p:txBody>
      </p:sp>
    </p:spTree>
    <p:extLst>
      <p:ext uri="{BB962C8B-B14F-4D97-AF65-F5344CB8AC3E}">
        <p14:creationId xmlns:p14="http://schemas.microsoft.com/office/powerpoint/2010/main" val="261525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6</a:t>
            </a:fld>
            <a:endParaRPr lang="en-US" altLang="en-US" sz="1200" dirty="0">
              <a:solidFill>
                <a:prstClr val="black"/>
              </a:solidFill>
            </a:endParaRPr>
          </a:p>
        </p:txBody>
      </p:sp>
    </p:spTree>
    <p:extLst>
      <p:ext uri="{BB962C8B-B14F-4D97-AF65-F5344CB8AC3E}">
        <p14:creationId xmlns:p14="http://schemas.microsoft.com/office/powerpoint/2010/main" val="193056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7</a:t>
            </a:fld>
            <a:endParaRPr lang="en-US" altLang="en-US" sz="1200" dirty="0">
              <a:solidFill>
                <a:prstClr val="black"/>
              </a:solidFill>
            </a:endParaRPr>
          </a:p>
        </p:txBody>
      </p:sp>
    </p:spTree>
    <p:extLst>
      <p:ext uri="{BB962C8B-B14F-4D97-AF65-F5344CB8AC3E}">
        <p14:creationId xmlns:p14="http://schemas.microsoft.com/office/powerpoint/2010/main" val="164631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8</a:t>
            </a:fld>
            <a:endParaRPr lang="en-US" altLang="en-US" sz="1200" dirty="0">
              <a:solidFill>
                <a:prstClr val="black"/>
              </a:solidFill>
            </a:endParaRPr>
          </a:p>
        </p:txBody>
      </p:sp>
    </p:spTree>
    <p:extLst>
      <p:ext uri="{BB962C8B-B14F-4D97-AF65-F5344CB8AC3E}">
        <p14:creationId xmlns:p14="http://schemas.microsoft.com/office/powerpoint/2010/main" val="2001635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generosity of our members and the good work that we do have not gone unrecognized. Our Foundation is carefully overseen by your fellow Rotarians on the Board of Trustees.  They ensure that your donations are invested well and spent wisely to do good in the world.</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In 2016, we received top ratings from Charity Navigator, the leading evaluator for nonprofits in the U.S., in recognition of our exceptional impact, accountability, and transparency.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The Association of Fundraising Professionals named us the World’s Outstanding Foundation, and CNBC named us one of the top 10 charities changing the world for the second consecutive year. </a:t>
            </a:r>
          </a:p>
          <a:p>
            <a:pPr marL="0" marR="0">
              <a:lnSpc>
                <a:spcPct val="150000"/>
              </a:lnSpc>
              <a:spcBef>
                <a:spcPts val="0"/>
              </a:spcBef>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Plus, in 2016-17, the Foundation celebrated its centennial year — a milestone that few other organizations reach.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smtClean="0">
              <a:latin typeface="Arial" pitchFamily="34" charset="0"/>
              <a:ea typeface="ＭＳ Ｐゴシック" pitchFamily="34" charset="-128"/>
              <a:cs typeface="ヒラギノ角ゴ Pro W3"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defRPr sz="2400">
                <a:solidFill>
                  <a:schemeClr val="tx1"/>
                </a:solidFill>
                <a:latin typeface="Arial" pitchFamily="34" charset="0"/>
                <a:ea typeface="ＭＳ Ｐゴシック" pitchFamily="34" charset="-128"/>
              </a:defRPr>
            </a:lvl1pPr>
            <a:lvl2pPr marL="742873" indent="-285721" defTabSz="931768" eaLnBrk="0" hangingPunct="0">
              <a:defRPr sz="2400">
                <a:solidFill>
                  <a:schemeClr val="tx1"/>
                </a:solidFill>
                <a:latin typeface="Arial" pitchFamily="34" charset="0"/>
                <a:ea typeface="ＭＳ Ｐゴシック" pitchFamily="34" charset="-128"/>
              </a:defRPr>
            </a:lvl2pPr>
            <a:lvl3pPr marL="1142883" indent="-228577" defTabSz="931768" eaLnBrk="0" hangingPunct="0">
              <a:defRPr sz="2400">
                <a:solidFill>
                  <a:schemeClr val="tx1"/>
                </a:solidFill>
                <a:latin typeface="Arial" pitchFamily="34" charset="0"/>
                <a:ea typeface="ＭＳ Ｐゴシック" pitchFamily="34" charset="-128"/>
              </a:defRPr>
            </a:lvl3pPr>
            <a:lvl4pPr marL="1600036" indent="-228577" defTabSz="931768" eaLnBrk="0" hangingPunct="0">
              <a:defRPr sz="2400">
                <a:solidFill>
                  <a:schemeClr val="tx1"/>
                </a:solidFill>
                <a:latin typeface="Arial" pitchFamily="34" charset="0"/>
                <a:ea typeface="ＭＳ Ｐゴシック" pitchFamily="34" charset="-128"/>
              </a:defRPr>
            </a:lvl4pPr>
            <a:lvl5pPr marL="2057189" indent="-228577" defTabSz="931768" eaLnBrk="0" hangingPunct="0">
              <a:defRPr sz="2400">
                <a:solidFill>
                  <a:schemeClr val="tx1"/>
                </a:solidFill>
                <a:latin typeface="Arial" pitchFamily="34" charset="0"/>
                <a:ea typeface="ＭＳ Ｐゴシック" pitchFamily="34" charset="-128"/>
              </a:defRPr>
            </a:lvl5pPr>
            <a:lvl6pPr marL="2514343"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49"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2" indent="-228577" defTabSz="93176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11184-4BF4-4B0C-8757-A3F12E542FEF}" type="slidenum">
              <a:rPr lang="en-US" altLang="en-US" sz="1200">
                <a:solidFill>
                  <a:prstClr val="black"/>
                </a:solidFill>
              </a:rPr>
              <a:pPr/>
              <a:t>9</a:t>
            </a:fld>
            <a:endParaRPr lang="en-US" altLang="en-US" sz="1200" dirty="0">
              <a:solidFill>
                <a:prstClr val="black"/>
              </a:solidFill>
            </a:endParaRPr>
          </a:p>
        </p:txBody>
      </p:sp>
    </p:spTree>
    <p:extLst>
      <p:ext uri="{BB962C8B-B14F-4D97-AF65-F5344CB8AC3E}">
        <p14:creationId xmlns:p14="http://schemas.microsoft.com/office/powerpoint/2010/main" val="149544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830755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67001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26116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6" name="Rectangle 5"/>
          <p:cNvSpPr/>
          <p:nvPr userDrawn="1"/>
        </p:nvSpPr>
        <p:spPr>
          <a:xfrm>
            <a:off x="-76200" y="457200"/>
            <a:ext cx="9296400" cy="533400"/>
          </a:xfrm>
          <a:prstGeom prst="rect">
            <a:avLst/>
          </a:prstGeom>
          <a:solidFill>
            <a:srgbClr val="D91B5C"/>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09534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6" name="Rectangle 5"/>
          <p:cNvSpPr/>
          <p:nvPr userDrawn="1"/>
        </p:nvSpPr>
        <p:spPr>
          <a:xfrm>
            <a:off x="-76200" y="457200"/>
            <a:ext cx="9296400" cy="533400"/>
          </a:xfrm>
          <a:prstGeom prst="rect">
            <a:avLst/>
          </a:prstGeom>
          <a:solidFill>
            <a:srgbClr val="872175"/>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87032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56689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355506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03281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6340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797434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3060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352800"/>
            <a:ext cx="9296400" cy="1371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543390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5905172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7253590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32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787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cs typeface="+mn-cs"/>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9610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53372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51561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3299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677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43112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311695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485552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2137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5119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371111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386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859810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07557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683618"/>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665974"/>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261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0593103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9234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7569949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1514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792830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7857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66760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48557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82112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4.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5" name="Picture 4" descr="wh-rev.eps"/>
          <p:cNvPicPr>
            <a:picLocks noChangeAspect="1"/>
          </p:cNvPicPr>
          <p:nvPr/>
        </p:nvPicPr>
        <p:blipFill>
          <a:blip r:embed="rId9">
            <a:alphaModFix/>
            <a:extLst>
              <a:ext uri="{28A0092B-C50C-407E-A947-70E740481C1C}">
                <a14:useLocalDpi xmlns:a14="http://schemas.microsoft.com/office/drawing/2010/main"/>
              </a:ext>
            </a:extLst>
          </a:blip>
          <a:stretch>
            <a:fillRect/>
          </a:stretch>
        </p:blipFill>
        <p:spPr>
          <a:xfrm>
            <a:off x="5562600" y="152400"/>
            <a:ext cx="3124200" cy="3124200"/>
          </a:xfrm>
          <a:prstGeom prst="rect">
            <a:avLst/>
          </a:prstGeom>
        </p:spPr>
      </p:pic>
      <p:pic>
        <p:nvPicPr>
          <p:cNvPr id="6" name="Picture 5"/>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58557" y="6173761"/>
            <a:ext cx="1172080" cy="441739"/>
          </a:xfrm>
          <a:prstGeom prst="rect">
            <a:avLst/>
          </a:prstGeom>
        </p:spPr>
      </p:pic>
    </p:spTree>
    <p:extLst>
      <p:ext uri="{BB962C8B-B14F-4D97-AF65-F5344CB8AC3E}">
        <p14:creationId xmlns:p14="http://schemas.microsoft.com/office/powerpoint/2010/main" val="27256605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934200" y="6477000"/>
            <a:ext cx="1752600" cy="138499"/>
          </a:xfrm>
          <a:prstGeom prst="rect">
            <a:avLst/>
          </a:prstGeom>
          <a:noFill/>
        </p:spPr>
        <p:txBody>
          <a:bodyPr wrap="square" lIns="0" tIns="0" rIns="0" bIns="0" rtlCol="0">
            <a:spAutoFit/>
          </a:bodyPr>
          <a:lstStyle/>
          <a:p>
            <a:pPr algn="r"/>
            <a:r>
              <a:rPr lang="en-US" sz="900" dirty="0">
                <a:solidFill>
                  <a:srgbClr val="BCBDC0"/>
                </a:solidFill>
                <a:latin typeface="Arial Narrow"/>
                <a:ea typeface="MS PGothic" pitchFamily="34" charset="-128"/>
                <a:cs typeface="Arial Narrow"/>
              </a:rPr>
              <a:t>DOING GOOD IN THE WORLD |  </a:t>
            </a:r>
            <a:fld id="{CF1A8821-C998-834A-B51E-54D54792926D}" type="slidenum">
              <a:rPr lang="en-US" sz="900" spc="300">
                <a:solidFill>
                  <a:srgbClr val="BCBDC0"/>
                </a:solidFill>
                <a:latin typeface="Arial Narrow"/>
                <a:ea typeface="ヒラギノ角ゴ Pro W3" charset="0"/>
                <a:cs typeface="Arial Narrow"/>
              </a:rPr>
              <a:pPr algn="r"/>
              <a:t>‹#›</a:t>
            </a:fld>
            <a:r>
              <a:rPr lang="en-US" sz="900" spc="300" dirty="0">
                <a:solidFill>
                  <a:srgbClr val="BCBDC0"/>
                </a:solidFill>
                <a:latin typeface="Arial Narrow"/>
                <a:ea typeface="ヒラギノ角ゴ Pro W3" charset="0"/>
                <a:cs typeface="Arial Narrow"/>
              </a:rPr>
              <a:t>  </a:t>
            </a:r>
            <a:endParaRPr lang="en-US" sz="900" dirty="0">
              <a:solidFill>
                <a:srgbClr val="958D85"/>
              </a:solidFill>
              <a:latin typeface="Arial Narrow"/>
              <a:ea typeface="MS PGothic" pitchFamily="34" charset="-128"/>
              <a:cs typeface="Arial Narrow"/>
            </a:endParaRPr>
          </a:p>
        </p:txBody>
      </p:sp>
      <p:pic>
        <p:nvPicPr>
          <p:cNvPr id="4" name="Picture 3"/>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458557" y="6173761"/>
            <a:ext cx="1172080" cy="441739"/>
          </a:xfrm>
          <a:prstGeom prst="rect">
            <a:avLst/>
          </a:prstGeom>
        </p:spPr>
      </p:pic>
    </p:spTree>
    <p:extLst>
      <p:ext uri="{BB962C8B-B14F-4D97-AF65-F5344CB8AC3E}">
        <p14:creationId xmlns:p14="http://schemas.microsoft.com/office/powerpoint/2010/main" val="35622349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r>
              <a:rPr lang="en-US" altLang="en-US" sz="900" dirty="0" smtClean="0">
                <a:solidFill>
                  <a:srgbClr val="BCBDC0"/>
                </a:solidFill>
                <a:latin typeface="Arial Narrow" pitchFamily="34" charset="0"/>
                <a:cs typeface="+mn-cs"/>
              </a:rPr>
              <a:t>DOING GOOD IN THE WORLD |  </a:t>
            </a:r>
            <a:fld id="{58553CEE-2B9C-4214-B7EF-463A4256EC22}" type="slidenum">
              <a:rPr lang="en-US" altLang="en-US" sz="900">
                <a:solidFill>
                  <a:srgbClr val="BCBDC0"/>
                </a:solidFill>
                <a:latin typeface="Arial Narrow" pitchFamily="34" charset="0"/>
                <a:cs typeface="+mn-cs"/>
              </a:rPr>
              <a:pPr algn="r"/>
              <a:t>‹#›</a:t>
            </a:fld>
            <a:r>
              <a:rPr lang="en-US" altLang="en-US" sz="900" dirty="0">
                <a:solidFill>
                  <a:srgbClr val="BCBDC0"/>
                </a:solidFill>
                <a:latin typeface="Arial Narrow" pitchFamily="34" charset="0"/>
                <a:cs typeface="+mn-cs"/>
              </a:rPr>
              <a:t>  </a:t>
            </a:r>
            <a:endParaRPr lang="en-US" altLang="en-US" sz="900" dirty="0">
              <a:solidFill>
                <a:srgbClr val="958D85"/>
              </a:solidFill>
              <a:latin typeface="Arial Narrow" pitchFamily="34" charset="0"/>
              <a:cs typeface="+mn-cs"/>
            </a:endParaRPr>
          </a:p>
        </p:txBody>
      </p:sp>
      <p:pic>
        <p:nvPicPr>
          <p:cNvPr id="2051" name="Picture 5"/>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1415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iming>
    <p:tnLst>
      <p:par>
        <p:cTn id="1" dur="indefinite" restart="never" nodeType="tmRoot"/>
      </p:par>
    </p:tnLst>
  </p:timing>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13" name="Title 12"/>
          <p:cNvSpPr>
            <a:spLocks noGrp="1"/>
          </p:cNvSpPr>
          <p:nvPr>
            <p:ph type="ctrTitle"/>
          </p:nvPr>
        </p:nvSpPr>
        <p:spPr>
          <a:xfrm>
            <a:off x="0" y="3639890"/>
            <a:ext cx="9220200" cy="1828800"/>
          </a:xfrm>
        </p:spPr>
        <p:txBody>
          <a:bodyPr anchor="ctr"/>
          <a:lstStyle/>
          <a:p>
            <a:pPr algn="ctr"/>
            <a:r>
              <a:rPr lang="en-US" sz="4000" dirty="0" smtClean="0"/>
              <a:t/>
            </a:r>
            <a:br>
              <a:rPr lang="en-US" sz="4000" dirty="0" smtClean="0"/>
            </a:br>
            <a:r>
              <a:rPr lang="en-US" sz="4000" dirty="0" smtClean="0"/>
              <a:t>THE ROTARY FOUNDATION</a:t>
            </a:r>
            <a:br>
              <a:rPr lang="en-US" sz="4000" dirty="0" smtClean="0"/>
            </a:br>
            <a:r>
              <a:rPr lang="en-US" sz="3200" i="1" dirty="0" smtClean="0"/>
              <a:t>DOING GOOD IN THE WORLD</a:t>
            </a:r>
            <a:br>
              <a:rPr lang="en-US" sz="3200" i="1" dirty="0" smtClean="0"/>
            </a:br>
            <a:r>
              <a:rPr lang="en-US" sz="3200" i="1" dirty="0" smtClean="0"/>
              <a:t>1917-2019</a:t>
            </a:r>
            <a:br>
              <a:rPr lang="en-US" sz="3200" i="1" dirty="0" smtClean="0"/>
            </a:br>
            <a:endParaRPr lang="en-US" sz="3200" i="1" dirty="0"/>
          </a:p>
        </p:txBody>
      </p:sp>
    </p:spTree>
    <p:extLst>
      <p:ext uri="{BB962C8B-B14F-4D97-AF65-F5344CB8AC3E}">
        <p14:creationId xmlns:p14="http://schemas.microsoft.com/office/powerpoint/2010/main" val="836502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Arial Narrow" pitchFamily="34" charset="0"/>
                <a:ea typeface="ＭＳ Ｐゴシック" pitchFamily="34" charset="-128"/>
              </a:rPr>
              <a:t>SHARE</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grpSp>
        <p:nvGrpSpPr>
          <p:cNvPr id="4" name="Group 39"/>
          <p:cNvGrpSpPr>
            <a:grpSpLocks/>
          </p:cNvGrpSpPr>
          <p:nvPr/>
        </p:nvGrpSpPr>
        <p:grpSpPr bwMode="auto">
          <a:xfrm>
            <a:off x="206986" y="1294503"/>
            <a:ext cx="8937014" cy="4340226"/>
            <a:chOff x="219" y="1195"/>
            <a:chExt cx="5541" cy="2734"/>
          </a:xfrm>
        </p:grpSpPr>
        <p:sp>
          <p:nvSpPr>
            <p:cNvPr id="5" name="Text Box 23"/>
            <p:cNvSpPr txBox="1">
              <a:spLocks noChangeArrowheads="1"/>
            </p:cNvSpPr>
            <p:nvPr/>
          </p:nvSpPr>
          <p:spPr bwMode="auto">
            <a:xfrm>
              <a:off x="2731" y="1195"/>
              <a:ext cx="3029" cy="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t>The </a:t>
              </a:r>
              <a:r>
                <a:rPr kumimoji="0" lang="en-US" altLang="en-US" sz="2200" b="1" i="1" u="none" strike="noStrike" kern="0" cap="none" spc="0" normalizeH="0" baseline="0" noProof="0" dirty="0" smtClean="0">
                  <a:ln>
                    <a:noFill/>
                  </a:ln>
                  <a:solidFill>
                    <a:srgbClr val="996600"/>
                  </a:solidFill>
                  <a:effectLst/>
                  <a:uLnTx/>
                  <a:uFillTx/>
                  <a:latin typeface="Calibri" panose="020F0502020204030204" pitchFamily="34" charset="0"/>
                  <a:cs typeface="Arial" panose="020B0604020202020204" pitchFamily="34" charset="0"/>
                </a:rPr>
                <a:t>SHARE</a:t>
              </a:r>
              <a: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t> system transforms donations to </a:t>
              </a:r>
              <a:r>
                <a:rPr lang="en-US" altLang="en-US" sz="2200" kern="0" dirty="0" smtClean="0">
                  <a:solidFill>
                    <a:srgbClr val="6600CC"/>
                  </a:solidFill>
                  <a:latin typeface="Calibri" panose="020F0502020204030204" pitchFamily="34" charset="0"/>
                </a:rPr>
                <a:t>the Annual Fund and investment earnings from the  Permanent Fund</a:t>
              </a:r>
              <a: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t> into </a:t>
              </a:r>
              <a:b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br>
              <a: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t>District Designated Funds, </a:t>
              </a:r>
              <a:r>
                <a:rPr kumimoji="0" lang="en-US" altLang="en-US" sz="2200" b="0" i="0" u="none" strike="noStrike" kern="0" cap="none" spc="0" normalizeH="0" baseline="0" noProof="0" dirty="0">
                  <a:ln>
                    <a:noFill/>
                  </a:ln>
                  <a:solidFill>
                    <a:srgbClr val="6600CC"/>
                  </a:solidFill>
                  <a:effectLst/>
                  <a:uLnTx/>
                  <a:uFillTx/>
                  <a:latin typeface="Calibri" panose="020F0502020204030204" pitchFamily="34" charset="0"/>
                  <a:cs typeface="Arial" panose="020B0604020202020204" pitchFamily="34" charset="0"/>
                </a:rPr>
                <a:t/>
              </a:r>
              <a:br>
                <a:rPr kumimoji="0" lang="en-US" altLang="en-US" sz="2200" b="0" i="0" u="none" strike="noStrike" kern="0" cap="none" spc="0" normalizeH="0" baseline="0" noProof="0" dirty="0">
                  <a:ln>
                    <a:noFill/>
                  </a:ln>
                  <a:solidFill>
                    <a:srgbClr val="6600CC"/>
                  </a:solidFill>
                  <a:effectLst/>
                  <a:uLnTx/>
                  <a:uFillTx/>
                  <a:latin typeface="Calibri" panose="020F0502020204030204" pitchFamily="34" charset="0"/>
                  <a:cs typeface="Arial" panose="020B0604020202020204" pitchFamily="34" charset="0"/>
                </a:rPr>
              </a:br>
              <a: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t>Matching Grants, </a:t>
              </a:r>
              <a:b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br>
              <a: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t>Ambassadorial Scholarships, </a:t>
              </a:r>
              <a:b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br>
              <a: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t>and other programs worldwide</a:t>
              </a:r>
            </a:p>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t>Each year*, contributions to Annual Programs Fund divided into two funds:</a:t>
              </a:r>
              <a:b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br>
              <a:r>
                <a:rPr kumimoji="0" lang="en-US" altLang="en-US" sz="1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t/>
              </a:r>
              <a:br>
                <a:rPr kumimoji="0" lang="en-US" altLang="en-US" sz="1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br>
              <a: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t>50% credited to </a:t>
              </a:r>
              <a:r>
                <a:rPr kumimoji="0" lang="en-US" altLang="en-US" sz="2200" b="0" i="0" u="none" strike="noStrike" kern="0" cap="none" spc="0" normalizeH="0" baseline="0" noProof="0" dirty="0" smtClean="0">
                  <a:ln>
                    <a:noFill/>
                  </a:ln>
                  <a:solidFill>
                    <a:srgbClr val="996600"/>
                  </a:solidFill>
                  <a:effectLst/>
                  <a:uLnTx/>
                  <a:uFillTx/>
                  <a:latin typeface="Calibri" panose="020F0502020204030204" pitchFamily="34" charset="0"/>
                  <a:cs typeface="Arial" panose="020B0604020202020204" pitchFamily="34" charset="0"/>
                </a:rPr>
                <a:t>District Designated Fund</a:t>
              </a:r>
              <a:br>
                <a:rPr kumimoji="0" lang="en-US" altLang="en-US" sz="2200" b="0" i="0" u="none" strike="noStrike" kern="0" cap="none" spc="0" normalizeH="0" baseline="0" noProof="0" dirty="0" smtClean="0">
                  <a:ln>
                    <a:noFill/>
                  </a:ln>
                  <a:solidFill>
                    <a:srgbClr val="996600"/>
                  </a:solidFill>
                  <a:effectLst/>
                  <a:uLnTx/>
                  <a:uFillTx/>
                  <a:latin typeface="Calibri" panose="020F0502020204030204" pitchFamily="34" charset="0"/>
                  <a:cs typeface="Arial" panose="020B0604020202020204" pitchFamily="34" charset="0"/>
                </a:rPr>
              </a:br>
              <a:r>
                <a:rPr kumimoji="0" lang="en-US" altLang="en-US" sz="2200" b="0" i="0" u="none" strike="noStrike" kern="0" cap="none" spc="0" normalizeH="0" baseline="0" noProof="0" dirty="0" smtClean="0">
                  <a:ln>
                    <a:noFill/>
                  </a:ln>
                  <a:solidFill>
                    <a:srgbClr val="6600CC"/>
                  </a:solidFill>
                  <a:effectLst/>
                  <a:uLnTx/>
                  <a:uFillTx/>
                  <a:latin typeface="Calibri" panose="020F0502020204030204" pitchFamily="34" charset="0"/>
                  <a:cs typeface="Arial" panose="020B0604020202020204" pitchFamily="34" charset="0"/>
                </a:rPr>
                <a:t>50% credited to </a:t>
              </a:r>
              <a:r>
                <a:rPr kumimoji="0" lang="en-US" altLang="en-US" sz="2200" b="0" i="0" u="none" strike="noStrike" kern="0" cap="none" spc="0" normalizeH="0" baseline="0" noProof="0" dirty="0" smtClean="0">
                  <a:ln>
                    <a:noFill/>
                  </a:ln>
                  <a:solidFill>
                    <a:srgbClr val="996600"/>
                  </a:solidFill>
                  <a:effectLst/>
                  <a:uLnTx/>
                  <a:uFillTx/>
                  <a:latin typeface="Calibri" panose="020F0502020204030204" pitchFamily="34" charset="0"/>
                  <a:cs typeface="Arial" panose="020B0604020202020204" pitchFamily="34" charset="0"/>
                </a:rPr>
                <a:t>World Fund</a:t>
              </a:r>
            </a:p>
          </p:txBody>
        </p:sp>
        <p:grpSp>
          <p:nvGrpSpPr>
            <p:cNvPr id="6" name="Group 29"/>
            <p:cNvGrpSpPr>
              <a:grpSpLocks/>
            </p:cNvGrpSpPr>
            <p:nvPr/>
          </p:nvGrpSpPr>
          <p:grpSpPr bwMode="auto">
            <a:xfrm>
              <a:off x="219" y="2002"/>
              <a:ext cx="922" cy="915"/>
              <a:chOff x="1938" y="2209"/>
              <a:chExt cx="922" cy="915"/>
            </a:xfrm>
          </p:grpSpPr>
          <p:sp>
            <p:nvSpPr>
              <p:cNvPr id="15" name="Rectangle 30"/>
              <p:cNvSpPr>
                <a:spLocks noChangeArrowheads="1"/>
              </p:cNvSpPr>
              <p:nvPr/>
            </p:nvSpPr>
            <p:spPr bwMode="auto">
              <a:xfrm>
                <a:off x="1938" y="2209"/>
                <a:ext cx="922" cy="915"/>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16" name="Text Box 31"/>
              <p:cNvSpPr txBox="1">
                <a:spLocks noChangeArrowheads="1"/>
              </p:cNvSpPr>
              <p:nvPr/>
            </p:nvSpPr>
            <p:spPr bwMode="auto">
              <a:xfrm>
                <a:off x="2066" y="2513"/>
                <a:ext cx="6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400" b="1" i="1" u="none" strike="noStrike" kern="0" cap="none" spc="0" normalizeH="0" baseline="0" noProof="0" smtClean="0">
                    <a:ln>
                      <a:noFill/>
                    </a:ln>
                    <a:solidFill>
                      <a:srgbClr val="996600"/>
                    </a:solidFill>
                    <a:effectLst/>
                    <a:uLnTx/>
                    <a:uFillTx/>
                    <a:latin typeface="Calibri" charset="0"/>
                    <a:cs typeface="Arial" charset="0"/>
                  </a:rPr>
                  <a:t>SHARE</a:t>
                </a:r>
              </a:p>
            </p:txBody>
          </p:sp>
        </p:grpSp>
        <p:grpSp>
          <p:nvGrpSpPr>
            <p:cNvPr id="7" name="Group 32"/>
            <p:cNvGrpSpPr>
              <a:grpSpLocks/>
            </p:cNvGrpSpPr>
            <p:nvPr/>
          </p:nvGrpSpPr>
          <p:grpSpPr bwMode="auto">
            <a:xfrm>
              <a:off x="1501" y="1559"/>
              <a:ext cx="1133" cy="1932"/>
              <a:chOff x="3220" y="1811"/>
              <a:chExt cx="1133" cy="1932"/>
            </a:xfrm>
          </p:grpSpPr>
          <p:sp>
            <p:nvSpPr>
              <p:cNvPr id="11" name="Rectangle 33"/>
              <p:cNvSpPr>
                <a:spLocks noChangeArrowheads="1"/>
              </p:cNvSpPr>
              <p:nvPr/>
            </p:nvSpPr>
            <p:spPr bwMode="auto">
              <a:xfrm>
                <a:off x="3220" y="1811"/>
                <a:ext cx="1133" cy="891"/>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12" name="Text Box 34"/>
              <p:cNvSpPr txBox="1">
                <a:spLocks noChangeArrowheads="1"/>
              </p:cNvSpPr>
              <p:nvPr/>
            </p:nvSpPr>
            <p:spPr bwMode="auto">
              <a:xfrm>
                <a:off x="3348" y="1951"/>
                <a:ext cx="889"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996600"/>
                    </a:solidFill>
                    <a:effectLst/>
                    <a:uLnTx/>
                    <a:uFillTx/>
                    <a:latin typeface="Calibri" charset="0"/>
                    <a:cs typeface="Arial" charset="0"/>
                  </a:rPr>
                  <a:t>DISTRICT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996600"/>
                    </a:solidFill>
                    <a:effectLst/>
                    <a:uLnTx/>
                    <a:uFillTx/>
                    <a:latin typeface="Calibri" charset="0"/>
                    <a:cs typeface="Arial" charset="0"/>
                  </a:rPr>
                  <a:t>DESIGNATED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996600"/>
                    </a:solidFill>
                    <a:effectLst/>
                    <a:uLnTx/>
                    <a:uFillTx/>
                    <a:latin typeface="Calibri" charset="0"/>
                    <a:cs typeface="Arial" charset="0"/>
                  </a:rPr>
                  <a:t>FUND (DDF)</a:t>
                </a:r>
              </a:p>
            </p:txBody>
          </p:sp>
          <p:sp>
            <p:nvSpPr>
              <p:cNvPr id="13" name="Rectangle 35"/>
              <p:cNvSpPr>
                <a:spLocks noChangeArrowheads="1"/>
              </p:cNvSpPr>
              <p:nvPr/>
            </p:nvSpPr>
            <p:spPr bwMode="auto">
              <a:xfrm>
                <a:off x="3246" y="2827"/>
                <a:ext cx="1093" cy="916"/>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14" name="Text Box 36"/>
              <p:cNvSpPr txBox="1">
                <a:spLocks noChangeArrowheads="1"/>
              </p:cNvSpPr>
              <p:nvPr/>
            </p:nvSpPr>
            <p:spPr bwMode="auto">
              <a:xfrm>
                <a:off x="3483" y="3073"/>
                <a:ext cx="57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smtClean="0">
                    <a:ln>
                      <a:noFill/>
                    </a:ln>
                    <a:solidFill>
                      <a:srgbClr val="996600"/>
                    </a:solidFill>
                    <a:effectLst/>
                    <a:uLnTx/>
                    <a:uFillTx/>
                    <a:latin typeface="Calibri" charset="0"/>
                    <a:cs typeface="Arial" charset="0"/>
                  </a:rPr>
                  <a:t>WORLD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smtClean="0">
                    <a:ln>
                      <a:noFill/>
                    </a:ln>
                    <a:solidFill>
                      <a:srgbClr val="996600"/>
                    </a:solidFill>
                    <a:effectLst/>
                    <a:uLnTx/>
                    <a:uFillTx/>
                    <a:latin typeface="Calibri" charset="0"/>
                    <a:cs typeface="Arial" charset="0"/>
                  </a:rPr>
                  <a:t>FUND</a:t>
                </a:r>
              </a:p>
            </p:txBody>
          </p:sp>
        </p:grpSp>
        <p:sp>
          <p:nvSpPr>
            <p:cNvPr id="8" name="Line 37"/>
            <p:cNvSpPr>
              <a:spLocks noChangeShapeType="1"/>
            </p:cNvSpPr>
            <p:nvPr/>
          </p:nvSpPr>
          <p:spPr bwMode="auto">
            <a:xfrm>
              <a:off x="1181" y="2123"/>
              <a:ext cx="23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9" name="Line 38"/>
            <p:cNvSpPr>
              <a:spLocks noChangeShapeType="1"/>
            </p:cNvSpPr>
            <p:nvPr/>
          </p:nvSpPr>
          <p:spPr bwMode="auto">
            <a:xfrm>
              <a:off x="1187" y="2822"/>
              <a:ext cx="23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grpSp>
      <p:sp>
        <p:nvSpPr>
          <p:cNvPr id="17" name="Text Box 24"/>
          <p:cNvSpPr txBox="1">
            <a:spLocks noChangeArrowheads="1"/>
          </p:cNvSpPr>
          <p:nvPr/>
        </p:nvSpPr>
        <p:spPr bwMode="auto">
          <a:xfrm>
            <a:off x="987792" y="5685320"/>
            <a:ext cx="7226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r>
              <a:rPr lang="en-US" altLang="en-US" sz="1800" dirty="0" smtClean="0">
                <a:solidFill>
                  <a:srgbClr val="6600CC"/>
                </a:solidFill>
                <a:latin typeface="Calibri" charset="0"/>
              </a:rPr>
              <a:t>*(TRF cycle uses contributions for programs 3-years after they are received)</a:t>
            </a:r>
          </a:p>
        </p:txBody>
      </p:sp>
    </p:spTree>
    <p:extLst>
      <p:ext uri="{BB962C8B-B14F-4D97-AF65-F5344CB8AC3E}">
        <p14:creationId xmlns:p14="http://schemas.microsoft.com/office/powerpoint/2010/main" val="3009202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Arial Narrow" pitchFamily="34" charset="0"/>
                <a:ea typeface="ＭＳ Ｐゴシック" pitchFamily="34" charset="-128"/>
              </a:rPr>
              <a:t>AN ILLUSTRATION OF ROTARY FOUNDATION FUNDING</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grpSp>
        <p:nvGrpSpPr>
          <p:cNvPr id="4" name="Group 64"/>
          <p:cNvGrpSpPr>
            <a:grpSpLocks/>
          </p:cNvGrpSpPr>
          <p:nvPr/>
        </p:nvGrpSpPr>
        <p:grpSpPr bwMode="auto">
          <a:xfrm>
            <a:off x="153988" y="1895358"/>
            <a:ext cx="1256208" cy="3632200"/>
            <a:chOff x="97" y="1669"/>
            <a:chExt cx="1151" cy="2288"/>
          </a:xfrm>
        </p:grpSpPr>
        <p:sp>
          <p:nvSpPr>
            <p:cNvPr id="5" name="Rectangle 7"/>
            <p:cNvSpPr>
              <a:spLocks noChangeArrowheads="1"/>
            </p:cNvSpPr>
            <p:nvPr/>
          </p:nvSpPr>
          <p:spPr bwMode="auto">
            <a:xfrm>
              <a:off x="97" y="1669"/>
              <a:ext cx="1151" cy="2288"/>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6" name="Text Box 6"/>
            <p:cNvSpPr txBox="1">
              <a:spLocks noChangeArrowheads="1"/>
            </p:cNvSpPr>
            <p:nvPr/>
          </p:nvSpPr>
          <p:spPr bwMode="auto">
            <a:xfrm>
              <a:off x="109" y="2240"/>
              <a:ext cx="1121"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ROTARIAN</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CONTRI-BUTIONS</a:t>
              </a:r>
            </a:p>
          </p:txBody>
        </p:sp>
      </p:grpSp>
      <p:sp>
        <p:nvSpPr>
          <p:cNvPr id="7" name="Line 12"/>
          <p:cNvSpPr>
            <a:spLocks noChangeShapeType="1"/>
          </p:cNvSpPr>
          <p:nvPr/>
        </p:nvSpPr>
        <p:spPr bwMode="auto">
          <a:xfrm>
            <a:off x="1428751" y="2674820"/>
            <a:ext cx="56710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pic>
        <p:nvPicPr>
          <p:cNvPr id="8" name="Picture 9"/>
          <p:cNvPicPr>
            <a:picLocks noChangeAspect="1" noChangeArrowheads="1"/>
          </p:cNvPicPr>
          <p:nvPr/>
        </p:nvPicPr>
        <p:blipFill>
          <a:blip r:embed="rId3"/>
          <a:srcRect/>
          <a:stretch>
            <a:fillRect/>
          </a:stretch>
        </p:blipFill>
        <p:spPr bwMode="auto">
          <a:xfrm>
            <a:off x="2024067" y="1942983"/>
            <a:ext cx="1618154" cy="133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10"/>
          <p:cNvPicPr>
            <a:picLocks noChangeAspect="1" noChangeArrowheads="1"/>
          </p:cNvPicPr>
          <p:nvPr/>
        </p:nvPicPr>
        <p:blipFill>
          <a:blip r:embed="rId4"/>
          <a:srcRect/>
          <a:stretch>
            <a:fillRect/>
          </a:stretch>
        </p:blipFill>
        <p:spPr bwMode="auto">
          <a:xfrm>
            <a:off x="2016364" y="3396157"/>
            <a:ext cx="1624629" cy="106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11"/>
          <p:cNvPicPr>
            <a:picLocks noChangeAspect="1" noChangeArrowheads="1"/>
          </p:cNvPicPr>
          <p:nvPr/>
        </p:nvPicPr>
        <p:blipFill>
          <a:blip r:embed="rId5"/>
          <a:srcRect/>
          <a:stretch>
            <a:fillRect/>
          </a:stretch>
        </p:blipFill>
        <p:spPr bwMode="auto">
          <a:xfrm>
            <a:off x="2006600" y="4647106"/>
            <a:ext cx="1622430" cy="106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 name="Line 21"/>
          <p:cNvSpPr>
            <a:spLocks noChangeShapeType="1"/>
          </p:cNvSpPr>
          <p:nvPr/>
        </p:nvSpPr>
        <p:spPr bwMode="auto">
          <a:xfrm>
            <a:off x="3661090" y="3905133"/>
            <a:ext cx="37592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13" name="Line 22"/>
          <p:cNvSpPr>
            <a:spLocks noChangeShapeType="1"/>
          </p:cNvSpPr>
          <p:nvPr/>
        </p:nvSpPr>
        <p:spPr bwMode="auto">
          <a:xfrm>
            <a:off x="3685707" y="5119570"/>
            <a:ext cx="36576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grpSp>
        <p:nvGrpSpPr>
          <p:cNvPr id="14" name="Group 63"/>
          <p:cNvGrpSpPr>
            <a:grpSpLocks/>
          </p:cNvGrpSpPr>
          <p:nvPr/>
        </p:nvGrpSpPr>
        <p:grpSpPr bwMode="auto">
          <a:xfrm>
            <a:off x="4081463" y="3427295"/>
            <a:ext cx="1150937" cy="1001713"/>
            <a:chOff x="2571" y="2634"/>
            <a:chExt cx="725" cy="631"/>
          </a:xfrm>
          <a:solidFill>
            <a:srgbClr val="FFFDCE"/>
          </a:solidFill>
        </p:grpSpPr>
        <p:sp>
          <p:nvSpPr>
            <p:cNvPr id="15" name="Rectangle 16"/>
            <p:cNvSpPr>
              <a:spLocks noChangeArrowheads="1"/>
            </p:cNvSpPr>
            <p:nvPr/>
          </p:nvSpPr>
          <p:spPr bwMode="auto">
            <a:xfrm>
              <a:off x="2571" y="2634"/>
              <a:ext cx="725" cy="631"/>
            </a:xfrm>
            <a:prstGeom prst="rect">
              <a:avLst/>
            </a:prstGeom>
            <a:grp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16" name="Text Box 15"/>
            <p:cNvSpPr txBox="1">
              <a:spLocks noChangeArrowheads="1"/>
            </p:cNvSpPr>
            <p:nvPr/>
          </p:nvSpPr>
          <p:spPr bwMode="auto">
            <a:xfrm>
              <a:off x="2679" y="2849"/>
              <a:ext cx="512" cy="2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1" i="1" u="none" strike="noStrike" kern="0" cap="none" spc="0" normalizeH="0" baseline="0" noProof="0" dirty="0" smtClean="0">
                  <a:ln>
                    <a:noFill/>
                  </a:ln>
                  <a:solidFill>
                    <a:srgbClr val="6600CC"/>
                  </a:solidFill>
                  <a:effectLst/>
                  <a:uLnTx/>
                  <a:uFillTx/>
                  <a:latin typeface="Calibri" charset="0"/>
                  <a:cs typeface="Arial" charset="0"/>
                </a:rPr>
                <a:t>SHARE</a:t>
              </a:r>
            </a:p>
          </p:txBody>
        </p:sp>
      </p:grpSp>
      <p:grpSp>
        <p:nvGrpSpPr>
          <p:cNvPr id="17" name="Group 62"/>
          <p:cNvGrpSpPr>
            <a:grpSpLocks/>
          </p:cNvGrpSpPr>
          <p:nvPr/>
        </p:nvGrpSpPr>
        <p:grpSpPr bwMode="auto">
          <a:xfrm>
            <a:off x="4070350" y="4692533"/>
            <a:ext cx="1501775" cy="750887"/>
            <a:chOff x="2564" y="3431"/>
            <a:chExt cx="946" cy="473"/>
          </a:xfrm>
        </p:grpSpPr>
        <p:sp>
          <p:nvSpPr>
            <p:cNvPr id="18" name="Rectangle 19"/>
            <p:cNvSpPr>
              <a:spLocks noChangeArrowheads="1"/>
            </p:cNvSpPr>
            <p:nvPr/>
          </p:nvSpPr>
          <p:spPr bwMode="auto">
            <a:xfrm>
              <a:off x="2564" y="3431"/>
              <a:ext cx="946" cy="473"/>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19" name="Text Box 18"/>
            <p:cNvSpPr txBox="1">
              <a:spLocks noChangeArrowheads="1"/>
            </p:cNvSpPr>
            <p:nvPr/>
          </p:nvSpPr>
          <p:spPr bwMode="auto">
            <a:xfrm>
              <a:off x="2589" y="3480"/>
              <a:ext cx="90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smtClean="0">
                  <a:ln>
                    <a:noFill/>
                  </a:ln>
                  <a:solidFill>
                    <a:srgbClr val="6600CC"/>
                  </a:solidFill>
                  <a:effectLst/>
                  <a:uLnTx/>
                  <a:uFillTx/>
                  <a:latin typeface="Calibri" charset="0"/>
                  <a:cs typeface="Arial" charset="0"/>
                </a:rPr>
                <a:t>INVESTMENT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smtClean="0">
                  <a:ln>
                    <a:noFill/>
                  </a:ln>
                  <a:solidFill>
                    <a:srgbClr val="6600CC"/>
                  </a:solidFill>
                  <a:effectLst/>
                  <a:uLnTx/>
                  <a:uFillTx/>
                  <a:latin typeface="Calibri" charset="0"/>
                  <a:cs typeface="Arial" charset="0"/>
                </a:rPr>
                <a:t>EARNINGS</a:t>
              </a:r>
            </a:p>
          </p:txBody>
        </p:sp>
      </p:grpSp>
      <p:sp>
        <p:nvSpPr>
          <p:cNvPr id="20" name="Line 23"/>
          <p:cNvSpPr>
            <a:spLocks noChangeShapeType="1"/>
          </p:cNvSpPr>
          <p:nvPr/>
        </p:nvSpPr>
        <p:spPr bwMode="auto">
          <a:xfrm flipV="1">
            <a:off x="4697413" y="4452820"/>
            <a:ext cx="0" cy="2000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21" name="Text Box 24"/>
          <p:cNvSpPr txBox="1">
            <a:spLocks noChangeArrowheads="1"/>
          </p:cNvSpPr>
          <p:nvPr/>
        </p:nvSpPr>
        <p:spPr bwMode="auto">
          <a:xfrm>
            <a:off x="5638796" y="3063859"/>
            <a:ext cx="1419233" cy="923330"/>
          </a:xfrm>
          <a:prstGeom prst="rect">
            <a:avLst/>
          </a:prstGeom>
          <a:solidFill>
            <a:srgbClr val="FFFDCE"/>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DISTRICT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DESIGNATED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FUND (DDF)</a:t>
            </a:r>
          </a:p>
        </p:txBody>
      </p:sp>
      <p:grpSp>
        <p:nvGrpSpPr>
          <p:cNvPr id="22" name="Group 29"/>
          <p:cNvGrpSpPr>
            <a:grpSpLocks/>
          </p:cNvGrpSpPr>
          <p:nvPr/>
        </p:nvGrpSpPr>
        <p:grpSpPr bwMode="auto">
          <a:xfrm>
            <a:off x="5872167" y="4143258"/>
            <a:ext cx="1150938" cy="1001713"/>
            <a:chOff x="3947" y="3197"/>
            <a:chExt cx="725" cy="631"/>
          </a:xfrm>
          <a:solidFill>
            <a:srgbClr val="FFFDCE"/>
          </a:solidFill>
        </p:grpSpPr>
        <p:sp>
          <p:nvSpPr>
            <p:cNvPr id="23" name="Rectangle 27"/>
            <p:cNvSpPr>
              <a:spLocks noChangeArrowheads="1"/>
            </p:cNvSpPr>
            <p:nvPr/>
          </p:nvSpPr>
          <p:spPr bwMode="auto">
            <a:xfrm>
              <a:off x="3947" y="3197"/>
              <a:ext cx="725" cy="631"/>
            </a:xfrm>
            <a:prstGeom prst="rect">
              <a:avLst/>
            </a:prstGeom>
            <a:grp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24" name="Text Box 25"/>
            <p:cNvSpPr txBox="1">
              <a:spLocks noChangeArrowheads="1"/>
            </p:cNvSpPr>
            <p:nvPr/>
          </p:nvSpPr>
          <p:spPr bwMode="auto">
            <a:xfrm>
              <a:off x="4016" y="3323"/>
              <a:ext cx="577" cy="40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WORLD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FUND</a:t>
              </a:r>
            </a:p>
          </p:txBody>
        </p:sp>
      </p:grpSp>
      <p:sp>
        <p:nvSpPr>
          <p:cNvPr id="25" name="Rectangle 35"/>
          <p:cNvSpPr>
            <a:spLocks noChangeArrowheads="1"/>
          </p:cNvSpPr>
          <p:nvPr/>
        </p:nvSpPr>
        <p:spPr bwMode="auto">
          <a:xfrm>
            <a:off x="7464425" y="1858845"/>
            <a:ext cx="1541463" cy="3632200"/>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26" name="Text Box 32"/>
          <p:cNvSpPr txBox="1">
            <a:spLocks noChangeArrowheads="1"/>
          </p:cNvSpPr>
          <p:nvPr/>
        </p:nvSpPr>
        <p:spPr bwMode="auto">
          <a:xfrm>
            <a:off x="7500985" y="2489578"/>
            <a:ext cx="149169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defRPr/>
            </a:pPr>
            <a:r>
              <a:rPr lang="en-US" altLang="en-US" sz="1800" b="1" dirty="0" smtClean="0">
                <a:solidFill>
                  <a:srgbClr val="6600CC"/>
                </a:solidFill>
                <a:latin typeface="Calibri" charset="0"/>
              </a:rPr>
              <a:t>THE</a:t>
            </a:r>
            <a:br>
              <a:rPr lang="en-US" altLang="en-US" sz="1800" b="1" dirty="0" smtClean="0">
                <a:solidFill>
                  <a:srgbClr val="6600CC"/>
                </a:solidFill>
                <a:latin typeface="Calibri" charset="0"/>
              </a:rPr>
            </a:br>
            <a:r>
              <a:rPr lang="en-US" altLang="en-US" sz="1800" b="1" dirty="0" smtClean="0">
                <a:solidFill>
                  <a:srgbClr val="6600CC"/>
                </a:solidFill>
                <a:latin typeface="Calibri" charset="0"/>
              </a:rPr>
              <a:t>ROTARY</a:t>
            </a:r>
            <a:br>
              <a:rPr lang="en-US" altLang="en-US" sz="1800" b="1" dirty="0" smtClean="0">
                <a:solidFill>
                  <a:srgbClr val="6600CC"/>
                </a:solidFill>
                <a:latin typeface="Calibri" charset="0"/>
              </a:rPr>
            </a:br>
            <a:r>
              <a:rPr lang="en-US" altLang="en-US" sz="1800" b="1" dirty="0" smtClean="0">
                <a:solidFill>
                  <a:srgbClr val="6600CC"/>
                </a:solidFill>
                <a:latin typeface="Calibri" charset="0"/>
              </a:rPr>
              <a:t>FOUNDATION</a:t>
            </a:r>
            <a:br>
              <a:rPr lang="en-US" altLang="en-US" sz="1800" b="1" dirty="0" smtClean="0">
                <a:solidFill>
                  <a:srgbClr val="6600CC"/>
                </a:solidFill>
                <a:latin typeface="Calibri" charset="0"/>
              </a:rPr>
            </a:br>
            <a:r>
              <a:rPr lang="en-US" altLang="en-US" sz="1800" b="1" dirty="0" smtClean="0">
                <a:solidFill>
                  <a:srgbClr val="6600CC"/>
                </a:solidFill>
                <a:latin typeface="Calibri" charset="0"/>
              </a:rPr>
              <a:t>(TRF)</a:t>
            </a:r>
          </a:p>
          <a:p>
            <a:pPr algn="ctr" eaLnBrk="1" hangingPunct="1">
              <a:spcBef>
                <a:spcPct val="0"/>
              </a:spcBef>
              <a:buFontTx/>
              <a:buNone/>
              <a:defRPr/>
            </a:pPr>
            <a:r>
              <a:rPr lang="en-US" altLang="en-US" sz="1800" b="1" dirty="0" smtClean="0">
                <a:solidFill>
                  <a:srgbClr val="6600CC"/>
                </a:solidFill>
                <a:latin typeface="Calibri" charset="0"/>
              </a:rPr>
              <a:t>PROGRAM</a:t>
            </a:r>
          </a:p>
          <a:p>
            <a:pPr algn="ctr" eaLnBrk="1" hangingPunct="1">
              <a:spcBef>
                <a:spcPct val="0"/>
              </a:spcBef>
              <a:buFontTx/>
              <a:buNone/>
              <a:defRPr/>
            </a:pPr>
            <a:r>
              <a:rPr lang="en-US" altLang="en-US" sz="1800" b="1" dirty="0" smtClean="0">
                <a:solidFill>
                  <a:srgbClr val="6600CC"/>
                </a:solidFill>
                <a:latin typeface="Calibri" charset="0"/>
              </a:rPr>
              <a:t>FUNDING</a:t>
            </a:r>
          </a:p>
        </p:txBody>
      </p:sp>
      <p:sp>
        <p:nvSpPr>
          <p:cNvPr id="27" name="Line 47"/>
          <p:cNvSpPr>
            <a:spLocks noChangeShapeType="1"/>
          </p:cNvSpPr>
          <p:nvPr/>
        </p:nvSpPr>
        <p:spPr bwMode="auto">
          <a:xfrm>
            <a:off x="3661089" y="2674820"/>
            <a:ext cx="372500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28" name="Line 48"/>
          <p:cNvSpPr>
            <a:spLocks noChangeShapeType="1"/>
          </p:cNvSpPr>
          <p:nvPr/>
        </p:nvSpPr>
        <p:spPr bwMode="auto">
          <a:xfrm>
            <a:off x="5297487" y="4352808"/>
            <a:ext cx="54864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29" name="Line 51"/>
          <p:cNvSpPr>
            <a:spLocks noChangeShapeType="1"/>
          </p:cNvSpPr>
          <p:nvPr/>
        </p:nvSpPr>
        <p:spPr bwMode="auto">
          <a:xfrm>
            <a:off x="5316538" y="3668595"/>
            <a:ext cx="2381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30" name="Line 52"/>
          <p:cNvSpPr>
            <a:spLocks noChangeShapeType="1"/>
          </p:cNvSpPr>
          <p:nvPr/>
        </p:nvSpPr>
        <p:spPr bwMode="auto">
          <a:xfrm>
            <a:off x="7107797" y="3519370"/>
            <a:ext cx="36576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31" name="Line 53"/>
          <p:cNvSpPr>
            <a:spLocks noChangeShapeType="1"/>
          </p:cNvSpPr>
          <p:nvPr/>
        </p:nvSpPr>
        <p:spPr bwMode="auto">
          <a:xfrm>
            <a:off x="7065980" y="4709995"/>
            <a:ext cx="36576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32" name="Line 12"/>
          <p:cNvSpPr>
            <a:spLocks noChangeShapeType="1"/>
          </p:cNvSpPr>
          <p:nvPr/>
        </p:nvSpPr>
        <p:spPr bwMode="auto">
          <a:xfrm>
            <a:off x="1401763" y="3905133"/>
            <a:ext cx="53254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33" name="Line 12"/>
          <p:cNvSpPr>
            <a:spLocks noChangeShapeType="1"/>
          </p:cNvSpPr>
          <p:nvPr/>
        </p:nvSpPr>
        <p:spPr bwMode="auto">
          <a:xfrm>
            <a:off x="1428751" y="4984633"/>
            <a:ext cx="55831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Tree>
    <p:extLst>
      <p:ext uri="{BB962C8B-B14F-4D97-AF65-F5344CB8AC3E}">
        <p14:creationId xmlns:p14="http://schemas.microsoft.com/office/powerpoint/2010/main" val="841596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Arial Narrow" pitchFamily="34" charset="0"/>
                <a:ea typeface="ＭＳ Ｐゴシック" pitchFamily="34" charset="-128"/>
              </a:rPr>
              <a:t>DDF &amp; WORLD FUND</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grpSp>
        <p:nvGrpSpPr>
          <p:cNvPr id="34" name="Group 33"/>
          <p:cNvGrpSpPr/>
          <p:nvPr/>
        </p:nvGrpSpPr>
        <p:grpSpPr>
          <a:xfrm>
            <a:off x="219808" y="1776046"/>
            <a:ext cx="8661661" cy="3965942"/>
            <a:chOff x="825500" y="2351520"/>
            <a:chExt cx="8055969" cy="3390468"/>
          </a:xfrm>
        </p:grpSpPr>
        <p:sp>
          <p:nvSpPr>
            <p:cNvPr id="35" name="Text Box 17"/>
            <p:cNvSpPr txBox="1">
              <a:spLocks noChangeArrowheads="1"/>
            </p:cNvSpPr>
            <p:nvPr/>
          </p:nvSpPr>
          <p:spPr bwMode="auto">
            <a:xfrm>
              <a:off x="2875956" y="2351520"/>
              <a:ext cx="6005513" cy="139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000" b="0" i="0" u="none" strike="noStrike" kern="0" cap="none" spc="0" normalizeH="0" baseline="0" noProof="0" dirty="0" smtClean="0">
                  <a:ln>
                    <a:noFill/>
                  </a:ln>
                  <a:solidFill>
                    <a:srgbClr val="6600CC"/>
                  </a:solidFill>
                  <a:effectLst/>
                  <a:uLnTx/>
                  <a:uFillTx/>
                  <a:latin typeface="Calibri" charset="0"/>
                  <a:cs typeface="Arial" charset="0"/>
                </a:rPr>
                <a:t/>
              </a:r>
              <a:br>
                <a:rPr kumimoji="0" lang="en-US" altLang="en-US" sz="2000" b="0" i="0" u="none" strike="noStrike" kern="0" cap="none" spc="0" normalizeH="0" baseline="0" noProof="0" dirty="0" smtClean="0">
                  <a:ln>
                    <a:noFill/>
                  </a:ln>
                  <a:solidFill>
                    <a:srgbClr val="6600CC"/>
                  </a:solidFill>
                  <a:effectLst/>
                  <a:uLnTx/>
                  <a:uFillTx/>
                  <a:latin typeface="Calibri" charset="0"/>
                  <a:cs typeface="Arial" charset="0"/>
                </a:rPr>
              </a:br>
              <a:r>
                <a:rPr kumimoji="0" lang="en-US" altLang="en-US" sz="2000" b="0" i="0" u="none" strike="noStrike" kern="0" cap="none" spc="0" normalizeH="0" baseline="0" noProof="0" dirty="0" smtClean="0">
                  <a:ln>
                    <a:noFill/>
                  </a:ln>
                  <a:solidFill>
                    <a:srgbClr val="6600CC"/>
                  </a:solidFill>
                  <a:effectLst/>
                  <a:uLnTx/>
                  <a:uFillTx/>
                  <a:latin typeface="Calibri" charset="0"/>
                  <a:cs typeface="Arial" charset="0"/>
                </a:rPr>
                <a:t>Each year individual Districts decide how to use the funds returned from TRF. Funds received each year represent 50% of District contributions 3-years earlier.  Allows for accurate planning for future program activities. </a:t>
              </a:r>
              <a:endParaRPr kumimoji="0" lang="en-US" altLang="en-US" sz="2000" b="1" i="0" u="none" strike="noStrike" kern="0" cap="none" spc="0" normalizeH="0" baseline="0" noProof="0" dirty="0" smtClean="0">
                <a:ln>
                  <a:noFill/>
                </a:ln>
                <a:solidFill>
                  <a:srgbClr val="996600"/>
                </a:solidFill>
                <a:effectLst/>
                <a:uLnTx/>
                <a:uFillTx/>
                <a:latin typeface="Calibri" charset="0"/>
                <a:cs typeface="Arial" charset="0"/>
              </a:endParaRPr>
            </a:p>
          </p:txBody>
        </p:sp>
        <p:sp>
          <p:nvSpPr>
            <p:cNvPr id="36" name="Text Box 19"/>
            <p:cNvSpPr txBox="1">
              <a:spLocks noChangeArrowheads="1"/>
            </p:cNvSpPr>
            <p:nvPr/>
          </p:nvSpPr>
          <p:spPr bwMode="auto">
            <a:xfrm>
              <a:off x="2836863" y="4583113"/>
              <a:ext cx="59356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000" b="0" i="0" u="none" strike="noStrike" kern="0" cap="none" spc="0" normalizeH="0" baseline="0" noProof="0" dirty="0" smtClean="0">
                  <a:ln>
                    <a:noFill/>
                  </a:ln>
                  <a:solidFill>
                    <a:srgbClr val="6600CC"/>
                  </a:solidFill>
                  <a:effectLst/>
                  <a:uLnTx/>
                  <a:uFillTx/>
                  <a:latin typeface="Calibri" charset="0"/>
                  <a:cs typeface="Arial" charset="0"/>
                </a:rPr>
                <a:t>World Fund pays for worldwide programs available to all Rotary Districts, such as Matching Grants.</a:t>
              </a:r>
            </a:p>
          </p:txBody>
        </p:sp>
        <p:grpSp>
          <p:nvGrpSpPr>
            <p:cNvPr id="37" name="Group 29"/>
            <p:cNvGrpSpPr>
              <a:grpSpLocks/>
            </p:cNvGrpSpPr>
            <p:nvPr/>
          </p:nvGrpSpPr>
          <p:grpSpPr bwMode="auto">
            <a:xfrm>
              <a:off x="825500" y="2474913"/>
              <a:ext cx="1798638" cy="3267075"/>
              <a:chOff x="520" y="1559"/>
              <a:chExt cx="1133" cy="2058"/>
            </a:xfrm>
          </p:grpSpPr>
          <p:sp>
            <p:nvSpPr>
              <p:cNvPr id="38" name="Rectangle 25"/>
              <p:cNvSpPr>
                <a:spLocks noChangeArrowheads="1"/>
              </p:cNvSpPr>
              <p:nvPr/>
            </p:nvSpPr>
            <p:spPr bwMode="auto">
              <a:xfrm>
                <a:off x="520" y="1559"/>
                <a:ext cx="1133" cy="891"/>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39" name="Text Box 26"/>
              <p:cNvSpPr txBox="1">
                <a:spLocks noChangeArrowheads="1"/>
              </p:cNvSpPr>
              <p:nvPr/>
            </p:nvSpPr>
            <p:spPr bwMode="auto">
              <a:xfrm>
                <a:off x="648" y="1699"/>
                <a:ext cx="889"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996600"/>
                    </a:solidFill>
                    <a:effectLst/>
                    <a:uLnTx/>
                    <a:uFillTx/>
                    <a:latin typeface="Calibri" charset="0"/>
                    <a:cs typeface="Arial" charset="0"/>
                  </a:rPr>
                  <a:t>DISTRICT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996600"/>
                    </a:solidFill>
                    <a:effectLst/>
                    <a:uLnTx/>
                    <a:uFillTx/>
                    <a:latin typeface="Calibri" charset="0"/>
                    <a:cs typeface="Arial" charset="0"/>
                  </a:rPr>
                  <a:t>DESIGNATED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996600"/>
                    </a:solidFill>
                    <a:effectLst/>
                    <a:uLnTx/>
                    <a:uFillTx/>
                    <a:latin typeface="Calibri" charset="0"/>
                    <a:cs typeface="Arial" charset="0"/>
                  </a:rPr>
                  <a:t>FUND (DDF)</a:t>
                </a:r>
              </a:p>
            </p:txBody>
          </p:sp>
          <p:sp>
            <p:nvSpPr>
              <p:cNvPr id="40" name="Rectangle 27"/>
              <p:cNvSpPr>
                <a:spLocks noChangeArrowheads="1"/>
              </p:cNvSpPr>
              <p:nvPr/>
            </p:nvSpPr>
            <p:spPr bwMode="auto">
              <a:xfrm>
                <a:off x="546" y="2701"/>
                <a:ext cx="1093" cy="916"/>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41" name="Text Box 28"/>
              <p:cNvSpPr txBox="1">
                <a:spLocks noChangeArrowheads="1"/>
              </p:cNvSpPr>
              <p:nvPr/>
            </p:nvSpPr>
            <p:spPr bwMode="auto">
              <a:xfrm>
                <a:off x="783" y="2956"/>
                <a:ext cx="57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996600"/>
                    </a:solidFill>
                    <a:effectLst/>
                    <a:uLnTx/>
                    <a:uFillTx/>
                    <a:latin typeface="Calibri" charset="0"/>
                    <a:cs typeface="Arial" charset="0"/>
                  </a:rPr>
                  <a:t>WORLD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996600"/>
                    </a:solidFill>
                    <a:effectLst/>
                    <a:uLnTx/>
                    <a:uFillTx/>
                    <a:latin typeface="Calibri" charset="0"/>
                    <a:cs typeface="Arial" charset="0"/>
                  </a:rPr>
                  <a:t>FUND</a:t>
                </a:r>
              </a:p>
            </p:txBody>
          </p:sp>
        </p:grpSp>
      </p:grpSp>
    </p:spTree>
    <p:extLst>
      <p:ext uri="{BB962C8B-B14F-4D97-AF65-F5344CB8AC3E}">
        <p14:creationId xmlns:p14="http://schemas.microsoft.com/office/powerpoint/2010/main" val="152425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Arial Narrow" pitchFamily="34" charset="0"/>
                <a:ea typeface="ＭＳ Ｐゴシック" pitchFamily="34" charset="-128"/>
              </a:rPr>
              <a:t>MATCHING MAGIC</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grpSp>
        <p:nvGrpSpPr>
          <p:cNvPr id="7" name="Group 6"/>
          <p:cNvGrpSpPr/>
          <p:nvPr/>
        </p:nvGrpSpPr>
        <p:grpSpPr>
          <a:xfrm>
            <a:off x="381000" y="1595682"/>
            <a:ext cx="8307388" cy="4203700"/>
            <a:chOff x="377825" y="1903413"/>
            <a:chExt cx="8307388" cy="4203700"/>
          </a:xfrm>
        </p:grpSpPr>
        <p:sp>
          <p:nvSpPr>
            <p:cNvPr id="8" name="Text Box 8"/>
            <p:cNvSpPr txBox="1">
              <a:spLocks noChangeArrowheads="1"/>
            </p:cNvSpPr>
            <p:nvPr/>
          </p:nvSpPr>
          <p:spPr bwMode="auto">
            <a:xfrm>
              <a:off x="985838" y="4638675"/>
              <a:ext cx="5588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a:solidFill>
                    <a:srgbClr val="6600CC"/>
                  </a:solidFill>
                  <a:latin typeface="Calibri" charset="0"/>
                  <a:ea typeface="Arial" charset="0"/>
                  <a:cs typeface="Arial" charset="0"/>
                </a:defRPr>
              </a:lvl1pPr>
              <a:lvl2pPr marL="800100" indent="-342900">
                <a:defRPr>
                  <a:solidFill>
                    <a:srgbClr val="6600CC"/>
                  </a:solidFill>
                  <a:latin typeface="Calibri" charset="0"/>
                  <a:ea typeface="Arial" charset="0"/>
                  <a:cs typeface="Arial" charset="0"/>
                </a:defRPr>
              </a:lvl2pPr>
              <a:lvl3pPr marL="1257300" indent="-342900">
                <a:defRPr>
                  <a:solidFill>
                    <a:srgbClr val="6600CC"/>
                  </a:solidFill>
                  <a:latin typeface="Calibri" charset="0"/>
                  <a:ea typeface="Arial" charset="0"/>
                  <a:cs typeface="Arial" charset="0"/>
                </a:defRPr>
              </a:lvl3pPr>
              <a:lvl4pPr marL="1714500" indent="-342900">
                <a:defRPr>
                  <a:solidFill>
                    <a:srgbClr val="6600CC"/>
                  </a:solidFill>
                  <a:latin typeface="Calibri" charset="0"/>
                  <a:ea typeface="Arial" charset="0"/>
                  <a:cs typeface="Arial" charset="0"/>
                </a:defRPr>
              </a:lvl4pPr>
              <a:lvl5pPr marL="2171700" indent="-342900">
                <a:defRPr>
                  <a:solidFill>
                    <a:srgbClr val="6600CC"/>
                  </a:solidFill>
                  <a:latin typeface="Calibri" charset="0"/>
                  <a:ea typeface="Arial" charset="0"/>
                  <a:cs typeface="Arial" charset="0"/>
                </a:defRPr>
              </a:lvl5pPr>
              <a:lvl6pPr marL="2628900" indent="-342900" eaLnBrk="0" fontAlgn="base" hangingPunct="0">
                <a:spcBef>
                  <a:spcPct val="0"/>
                </a:spcBef>
                <a:spcAft>
                  <a:spcPct val="0"/>
                </a:spcAft>
                <a:defRPr>
                  <a:solidFill>
                    <a:srgbClr val="6600CC"/>
                  </a:solidFill>
                  <a:latin typeface="Calibri" charset="0"/>
                  <a:ea typeface="Arial" charset="0"/>
                  <a:cs typeface="Arial" charset="0"/>
                </a:defRPr>
              </a:lvl6pPr>
              <a:lvl7pPr marL="3086100" indent="-342900" eaLnBrk="0" fontAlgn="base" hangingPunct="0">
                <a:spcBef>
                  <a:spcPct val="0"/>
                </a:spcBef>
                <a:spcAft>
                  <a:spcPct val="0"/>
                </a:spcAft>
                <a:defRPr>
                  <a:solidFill>
                    <a:srgbClr val="6600CC"/>
                  </a:solidFill>
                  <a:latin typeface="Calibri" charset="0"/>
                  <a:ea typeface="Arial" charset="0"/>
                  <a:cs typeface="Arial" charset="0"/>
                </a:defRPr>
              </a:lvl7pPr>
              <a:lvl8pPr marL="3543300" indent="-342900" eaLnBrk="0" fontAlgn="base" hangingPunct="0">
                <a:spcBef>
                  <a:spcPct val="0"/>
                </a:spcBef>
                <a:spcAft>
                  <a:spcPct val="0"/>
                </a:spcAft>
                <a:defRPr>
                  <a:solidFill>
                    <a:srgbClr val="6600CC"/>
                  </a:solidFill>
                  <a:latin typeface="Calibri" charset="0"/>
                  <a:ea typeface="Arial" charset="0"/>
                  <a:cs typeface="Arial" charset="0"/>
                </a:defRPr>
              </a:lvl8pPr>
              <a:lvl9pPr marL="4000500" indent="-342900" eaLnBrk="0" fontAlgn="base" hangingPunct="0">
                <a:spcBef>
                  <a:spcPct val="0"/>
                </a:spcBef>
                <a:spcAft>
                  <a:spcPct val="0"/>
                </a:spcAft>
                <a:defRPr>
                  <a:solidFill>
                    <a:srgbClr val="6600CC"/>
                  </a:solidFill>
                  <a:latin typeface="Calibri" charset="0"/>
                  <a:ea typeface="Arial" charset="0"/>
                  <a:cs typeface="Arial" charset="0"/>
                </a:defRPr>
              </a:lvl9pPr>
            </a:lstStyle>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altLang="en-US" sz="1800" b="0" i="0" u="none" strike="noStrike" kern="0" cap="none" spc="0" normalizeH="0" baseline="0" noProof="0" smtClean="0">
                  <a:ln>
                    <a:noFill/>
                  </a:ln>
                  <a:solidFill>
                    <a:srgbClr val="6600CC"/>
                  </a:solidFill>
                  <a:effectLst/>
                  <a:uLnTx/>
                  <a:uFillTx/>
                  <a:latin typeface="Calibri" charset="0"/>
                  <a:cs typeface="Arial" charset="0"/>
                </a:rPr>
                <a:t>Rotary Club donates </a:t>
              </a:r>
              <a:r>
                <a:rPr kumimoji="0" lang="en-US" altLang="en-US" sz="1800" b="1" i="0" u="none" strike="noStrike" kern="0" cap="none" spc="0" normalizeH="0" baseline="0" noProof="0" smtClean="0">
                  <a:ln>
                    <a:noFill/>
                  </a:ln>
                  <a:solidFill>
                    <a:srgbClr val="996600"/>
                  </a:solidFill>
                  <a:effectLst/>
                  <a:uLnTx/>
                  <a:uFillTx/>
                  <a:latin typeface="Calibri" charset="0"/>
                  <a:cs typeface="Arial" charset="0"/>
                </a:rPr>
                <a:t>$4,000</a:t>
              </a:r>
              <a:r>
                <a:rPr kumimoji="0" lang="en-US" altLang="en-US" sz="1800" b="0" i="0" u="none" strike="noStrike" kern="0" cap="none" spc="0" normalizeH="0" baseline="0" noProof="0" smtClean="0">
                  <a:ln>
                    <a:noFill/>
                  </a:ln>
                  <a:solidFill>
                    <a:srgbClr val="6600CC"/>
                  </a:solidFill>
                  <a:effectLst/>
                  <a:uLnTx/>
                  <a:uFillTx/>
                  <a:latin typeface="Calibri" charset="0"/>
                  <a:cs typeface="Arial" charset="0"/>
                </a:rPr>
                <a:t> towards a Matching Grant</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altLang="en-US" sz="1800" b="0" i="0" u="none" strike="noStrike" kern="0" cap="none" spc="0" normalizeH="0" baseline="0" noProof="0" smtClean="0">
                  <a:ln>
                    <a:noFill/>
                  </a:ln>
                  <a:solidFill>
                    <a:srgbClr val="6600CC"/>
                  </a:solidFill>
                  <a:effectLst/>
                  <a:uLnTx/>
                  <a:uFillTx/>
                  <a:latin typeface="Calibri" charset="0"/>
                  <a:cs typeface="Arial" charset="0"/>
                </a:rPr>
                <a:t>District matches dollar-for-dollar</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altLang="en-US" sz="1800" b="0" i="0" u="none" strike="noStrike" kern="0" cap="none" spc="0" normalizeH="0" baseline="0" noProof="0" smtClean="0">
                  <a:ln>
                    <a:noFill/>
                  </a:ln>
                  <a:solidFill>
                    <a:srgbClr val="6600CC"/>
                  </a:solidFill>
                  <a:effectLst/>
                  <a:uLnTx/>
                  <a:uFillTx/>
                  <a:latin typeface="Calibri" charset="0"/>
                  <a:cs typeface="Arial" charset="0"/>
                </a:rPr>
                <a:t>TRF matches District donation dollar-for-dollar</a:t>
              </a:r>
            </a:p>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altLang="en-US" sz="1800" b="0" i="0" u="none" strike="noStrike" kern="0" cap="none" spc="0" normalizeH="0" baseline="0" noProof="0" smtClean="0">
                  <a:ln>
                    <a:noFill/>
                  </a:ln>
                  <a:solidFill>
                    <a:srgbClr val="6600CC"/>
                  </a:solidFill>
                  <a:effectLst/>
                  <a:uLnTx/>
                  <a:uFillTx/>
                  <a:latin typeface="Calibri" charset="0"/>
                  <a:cs typeface="Arial" charset="0"/>
                </a:rPr>
                <a:t>TRF matches Club donation $0.50-per-dollar</a:t>
              </a:r>
            </a:p>
          </p:txBody>
        </p:sp>
        <p:sp>
          <p:nvSpPr>
            <p:cNvPr id="9" name="Text Box 9"/>
            <p:cNvSpPr txBox="1">
              <a:spLocks noChangeArrowheads="1"/>
            </p:cNvSpPr>
            <p:nvPr/>
          </p:nvSpPr>
          <p:spPr bwMode="auto">
            <a:xfrm>
              <a:off x="7359650" y="4640263"/>
              <a:ext cx="8207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rgbClr val="6600CC"/>
                  </a:solidFill>
                  <a:effectLst/>
                  <a:uLnTx/>
                  <a:uFillTx/>
                  <a:latin typeface="Calibri" charset="0"/>
                  <a:cs typeface="Arial" charset="0"/>
                </a:rPr>
                <a:t>$4,000</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rgbClr val="6600CC"/>
                  </a:solidFill>
                  <a:effectLst/>
                  <a:uLnTx/>
                  <a:uFillTx/>
                  <a:latin typeface="Calibri" charset="0"/>
                  <a:cs typeface="Arial" charset="0"/>
                </a:rPr>
                <a:t>$4,000</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rgbClr val="6600CC"/>
                  </a:solidFill>
                  <a:effectLst/>
                  <a:uLnTx/>
                  <a:uFillTx/>
                  <a:latin typeface="Calibri" charset="0"/>
                  <a:cs typeface="Arial" charset="0"/>
                </a:rPr>
                <a:t>$4,000</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sng" strike="noStrike" kern="0" cap="none" spc="0" normalizeH="0" baseline="0" noProof="0" smtClean="0">
                  <a:ln>
                    <a:noFill/>
                  </a:ln>
                  <a:solidFill>
                    <a:srgbClr val="6600CC"/>
                  </a:solidFill>
                  <a:effectLst/>
                  <a:uLnTx/>
                  <a:uFillTx/>
                  <a:latin typeface="Calibri" charset="0"/>
                  <a:cs typeface="Arial" charset="0"/>
                </a:rPr>
                <a:t>$2,000</a:t>
              </a:r>
            </a:p>
          </p:txBody>
        </p:sp>
        <p:sp>
          <p:nvSpPr>
            <p:cNvPr id="12" name="Text Box 10"/>
            <p:cNvSpPr txBox="1">
              <a:spLocks noChangeArrowheads="1"/>
            </p:cNvSpPr>
            <p:nvPr/>
          </p:nvSpPr>
          <p:spPr bwMode="auto">
            <a:xfrm>
              <a:off x="6626225" y="5740400"/>
              <a:ext cx="1536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smtClean="0">
                  <a:ln>
                    <a:noFill/>
                  </a:ln>
                  <a:solidFill>
                    <a:srgbClr val="996600"/>
                  </a:solidFill>
                  <a:effectLst/>
                  <a:uLnTx/>
                  <a:uFillTx/>
                  <a:latin typeface="Calibri" charset="0"/>
                  <a:cs typeface="Arial" charset="0"/>
                </a:rPr>
                <a:t>Total:</a:t>
              </a:r>
              <a:r>
                <a:rPr kumimoji="0" lang="en-US" altLang="en-US" sz="1800" b="1" i="0" u="none" strike="noStrike" kern="0" cap="none" spc="0" normalizeH="0" baseline="0" noProof="0" smtClean="0">
                  <a:ln>
                    <a:noFill/>
                  </a:ln>
                  <a:solidFill>
                    <a:srgbClr val="6600CC"/>
                  </a:solidFill>
                  <a:effectLst/>
                  <a:uLnTx/>
                  <a:uFillTx/>
                  <a:latin typeface="Calibri" charset="0"/>
                  <a:cs typeface="Arial" charset="0"/>
                </a:rPr>
                <a:t> </a:t>
              </a:r>
              <a:r>
                <a:rPr kumimoji="0" lang="en-US" altLang="en-US" sz="1800" b="1" i="0" u="none" strike="noStrike" kern="0" cap="none" spc="0" normalizeH="0" baseline="0" noProof="0" smtClean="0">
                  <a:ln>
                    <a:noFill/>
                  </a:ln>
                  <a:solidFill>
                    <a:srgbClr val="996600"/>
                  </a:solidFill>
                  <a:effectLst/>
                  <a:uLnTx/>
                  <a:uFillTx/>
                  <a:latin typeface="Calibri" charset="0"/>
                  <a:cs typeface="Arial" charset="0"/>
                </a:rPr>
                <a:t>$14,000</a:t>
              </a:r>
            </a:p>
          </p:txBody>
        </p:sp>
        <p:sp>
          <p:nvSpPr>
            <p:cNvPr id="13" name="Text Box 6"/>
            <p:cNvSpPr txBox="1">
              <a:spLocks noChangeArrowheads="1"/>
            </p:cNvSpPr>
            <p:nvPr/>
          </p:nvSpPr>
          <p:spPr bwMode="auto">
            <a:xfrm>
              <a:off x="377825" y="1903413"/>
              <a:ext cx="83073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4000" b="1" i="0" u="none" strike="noStrike" kern="0" cap="none" spc="0" normalizeH="0" baseline="0" noProof="0" dirty="0" smtClean="0">
                  <a:ln>
                    <a:noFill/>
                  </a:ln>
                  <a:solidFill>
                    <a:srgbClr val="996600"/>
                  </a:solidFill>
                  <a:effectLst/>
                  <a:uLnTx/>
                  <a:uFillTx/>
                  <a:latin typeface="A770-Roman" pitchFamily="2" charset="0"/>
                  <a:cs typeface="Arial" panose="020B0604020202020204" pitchFamily="34" charset="0"/>
                </a:rPr>
                <a:t>“Matching Magic”</a:t>
              </a:r>
            </a:p>
          </p:txBody>
        </p:sp>
        <p:sp>
          <p:nvSpPr>
            <p:cNvPr id="15" name="Text Box 7"/>
            <p:cNvSpPr txBox="1">
              <a:spLocks noChangeArrowheads="1"/>
            </p:cNvSpPr>
            <p:nvPr/>
          </p:nvSpPr>
          <p:spPr bwMode="auto">
            <a:xfrm>
              <a:off x="1176338" y="2706688"/>
              <a:ext cx="682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996600"/>
                  </a:solidFill>
                  <a:effectLst/>
                  <a:uLnTx/>
                  <a:uFillTx/>
                  <a:latin typeface="Calibri" charset="0"/>
                  <a:cs typeface="Arial" charset="0"/>
                </a:rPr>
                <a:t>How $1.00 becomes $3.50 through the “Magic” of the Matching Grant</a:t>
              </a:r>
            </a:p>
          </p:txBody>
        </p:sp>
        <p:sp>
          <p:nvSpPr>
            <p:cNvPr id="16" name="Text Box 11"/>
            <p:cNvSpPr txBox="1">
              <a:spLocks noChangeArrowheads="1"/>
            </p:cNvSpPr>
            <p:nvPr/>
          </p:nvSpPr>
          <p:spPr bwMode="auto">
            <a:xfrm>
              <a:off x="377825" y="3422650"/>
              <a:ext cx="83073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Next year RCDI </a:t>
              </a:r>
              <a:r>
                <a:rPr kumimoji="0" lang="en-US" altLang="en-US" sz="1800" b="1" i="0" u="sng" strike="noStrike" kern="0" cap="none" spc="0" normalizeH="0" baseline="0" noProof="0" dirty="0" smtClean="0">
                  <a:ln>
                    <a:noFill/>
                  </a:ln>
                  <a:solidFill>
                    <a:srgbClr val="6600CC"/>
                  </a:solidFill>
                  <a:effectLst/>
                  <a:uLnTx/>
                  <a:uFillTx/>
                  <a:latin typeface="Calibri" charset="0"/>
                  <a:cs typeface="Arial" charset="0"/>
                </a:rPr>
                <a:t>could</a:t>
              </a: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 donate $4,000 of our Duck Race proceeds to the District 7770 Water Projects fund. When applied to a specific project funded through a TRF Matching Grant, our $4,000 would grow to $14,000 in economic benefit!</a:t>
              </a:r>
            </a:p>
          </p:txBody>
        </p:sp>
      </p:grpSp>
    </p:spTree>
    <p:extLst>
      <p:ext uri="{BB962C8B-B14F-4D97-AF65-F5344CB8AC3E}">
        <p14:creationId xmlns:p14="http://schemas.microsoft.com/office/powerpoint/2010/main" val="1063691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Arial Narrow" pitchFamily="34" charset="0"/>
                <a:ea typeface="ＭＳ Ｐゴシック" pitchFamily="34" charset="-128"/>
              </a:rPr>
              <a:t>A ROTARY FOUNDATION GLOSSARY</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grpSp>
        <p:nvGrpSpPr>
          <p:cNvPr id="4" name="Group 19"/>
          <p:cNvGrpSpPr>
            <a:grpSpLocks/>
          </p:cNvGrpSpPr>
          <p:nvPr/>
        </p:nvGrpSpPr>
        <p:grpSpPr bwMode="auto">
          <a:xfrm>
            <a:off x="150081" y="1389805"/>
            <a:ext cx="8901112" cy="4256088"/>
            <a:chOff x="161" y="1433"/>
            <a:chExt cx="5607" cy="2681"/>
          </a:xfrm>
        </p:grpSpPr>
        <p:sp>
          <p:nvSpPr>
            <p:cNvPr id="6" name="Text Box 5"/>
            <p:cNvSpPr txBox="1">
              <a:spLocks noChangeArrowheads="1"/>
            </p:cNvSpPr>
            <p:nvPr/>
          </p:nvSpPr>
          <p:spPr bwMode="auto">
            <a:xfrm>
              <a:off x="163" y="2896"/>
              <a:ext cx="550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r>
                <a:rPr lang="en-US" altLang="en-US" sz="1800" b="1" dirty="0" smtClean="0">
                  <a:solidFill>
                    <a:srgbClr val="996600"/>
                  </a:solidFill>
                  <a:latin typeface="Calibri" charset="0"/>
                </a:rPr>
                <a:t>EREY: “Every Rotarian Every Year”</a:t>
              </a:r>
              <a:r>
                <a:rPr lang="en-US" altLang="en-US" sz="1800" dirty="0" smtClean="0">
                  <a:solidFill>
                    <a:srgbClr val="6600CC"/>
                  </a:solidFill>
                  <a:latin typeface="Calibri" charset="0"/>
                </a:rPr>
                <a:t> – Club donates per-capita minimum $100 per member to the Annual Programs Fund AND every club member contributes some amount to the Fund each year. </a:t>
              </a:r>
              <a:r>
                <a:rPr lang="en-US" altLang="en-US" sz="1800" b="1" dirty="0" smtClean="0">
                  <a:solidFill>
                    <a:srgbClr val="996600"/>
                  </a:solidFill>
                  <a:latin typeface="Calibri" charset="0"/>
                </a:rPr>
                <a:t>The RCDI is an EREY club!</a:t>
              </a:r>
            </a:p>
          </p:txBody>
        </p:sp>
        <p:sp>
          <p:nvSpPr>
            <p:cNvPr id="7" name="Text Box 9"/>
            <p:cNvSpPr txBox="1">
              <a:spLocks noChangeArrowheads="1"/>
            </p:cNvSpPr>
            <p:nvPr/>
          </p:nvSpPr>
          <p:spPr bwMode="auto">
            <a:xfrm>
              <a:off x="161" y="3537"/>
              <a:ext cx="543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r>
                <a:rPr lang="en-US" altLang="en-US" sz="1800" b="1" dirty="0" smtClean="0">
                  <a:solidFill>
                    <a:srgbClr val="996600"/>
                  </a:solidFill>
                  <a:latin typeface="Calibri" charset="0"/>
                </a:rPr>
                <a:t>Major Donor</a:t>
              </a:r>
              <a:r>
                <a:rPr lang="en-US" altLang="en-US" sz="1800" dirty="0" smtClean="0">
                  <a:solidFill>
                    <a:srgbClr val="6600CC"/>
                  </a:solidFill>
                  <a:latin typeface="Calibri" charset="0"/>
                </a:rPr>
                <a:t> - couples or individuals whose combined personal outright or cumulative giving has reached $10,000. </a:t>
              </a:r>
            </a:p>
            <a:p>
              <a:pPr eaLnBrk="1" hangingPunct="1">
                <a:spcBef>
                  <a:spcPct val="0"/>
                </a:spcBef>
                <a:buFontTx/>
                <a:buNone/>
                <a:defRPr/>
              </a:pPr>
              <a:r>
                <a:rPr lang="en-US" altLang="en-US" sz="1800" b="1" u="sng" dirty="0" smtClean="0">
                  <a:solidFill>
                    <a:srgbClr val="996600"/>
                  </a:solidFill>
                  <a:latin typeface="Calibri" charset="0"/>
                </a:rPr>
                <a:t>A number of members </a:t>
              </a:r>
              <a:r>
                <a:rPr lang="en-US" altLang="en-US" sz="1800" b="1" dirty="0" smtClean="0">
                  <a:solidFill>
                    <a:srgbClr val="996600"/>
                  </a:solidFill>
                  <a:latin typeface="Calibri" charset="0"/>
                </a:rPr>
                <a:t>of RCDI are Major Donors!</a:t>
              </a:r>
            </a:p>
          </p:txBody>
        </p:sp>
        <p:sp>
          <p:nvSpPr>
            <p:cNvPr id="8" name="Text Box 10"/>
            <p:cNvSpPr txBox="1">
              <a:spLocks noChangeArrowheads="1"/>
            </p:cNvSpPr>
            <p:nvPr/>
          </p:nvSpPr>
          <p:spPr bwMode="auto">
            <a:xfrm>
              <a:off x="162" y="1433"/>
              <a:ext cx="560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r>
                <a:rPr lang="en-US" altLang="en-US" sz="1800" b="1" dirty="0" smtClean="0">
                  <a:solidFill>
                    <a:srgbClr val="996600"/>
                  </a:solidFill>
                  <a:latin typeface="Calibri" charset="0"/>
                </a:rPr>
                <a:t>Benefactor</a:t>
              </a:r>
              <a:r>
                <a:rPr lang="en-US" altLang="en-US" sz="1800" dirty="0" smtClean="0">
                  <a:solidFill>
                    <a:srgbClr val="6600CC"/>
                  </a:solidFill>
                  <a:latin typeface="Calibri" charset="0"/>
                </a:rPr>
                <a:t> –  You may become a Benefactor by making the Permanent Fund a beneficiary in your estate plans </a:t>
              </a:r>
              <a:r>
                <a:rPr lang="en-US" altLang="en-US" sz="1800" b="1" dirty="0" smtClean="0">
                  <a:solidFill>
                    <a:srgbClr val="6600CC"/>
                  </a:solidFill>
                  <a:latin typeface="Calibri" charset="0"/>
                </a:rPr>
                <a:t>or</a:t>
              </a:r>
              <a:r>
                <a:rPr lang="en-US" altLang="en-US" sz="1800" dirty="0" smtClean="0">
                  <a:solidFill>
                    <a:srgbClr val="6600CC"/>
                  </a:solidFill>
                  <a:latin typeface="Calibri" charset="0"/>
                </a:rPr>
                <a:t> by donating $1,000 or more to the Fund outright. </a:t>
              </a:r>
            </a:p>
            <a:p>
              <a:pPr eaLnBrk="1" hangingPunct="1">
                <a:spcBef>
                  <a:spcPct val="0"/>
                </a:spcBef>
                <a:buFontTx/>
                <a:buNone/>
                <a:defRPr/>
              </a:pPr>
              <a:r>
                <a:rPr lang="en-US" altLang="en-US" sz="1800" b="1" u="sng" dirty="0" smtClean="0">
                  <a:solidFill>
                    <a:srgbClr val="996600"/>
                  </a:solidFill>
                  <a:latin typeface="Calibri" charset="0"/>
                </a:rPr>
                <a:t>A number of members </a:t>
              </a:r>
              <a:r>
                <a:rPr lang="en-US" altLang="en-US" sz="1800" b="1" dirty="0" smtClean="0">
                  <a:solidFill>
                    <a:srgbClr val="996600"/>
                  </a:solidFill>
                  <a:latin typeface="Calibri" charset="0"/>
                </a:rPr>
                <a:t>of RCDI are Rotary Benefactors!</a:t>
              </a:r>
            </a:p>
          </p:txBody>
        </p:sp>
        <p:sp>
          <p:nvSpPr>
            <p:cNvPr id="9" name="Text Box 11"/>
            <p:cNvSpPr txBox="1">
              <a:spLocks noChangeArrowheads="1"/>
            </p:cNvSpPr>
            <p:nvPr/>
          </p:nvSpPr>
          <p:spPr bwMode="auto">
            <a:xfrm>
              <a:off x="163" y="2073"/>
              <a:ext cx="5597"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r>
                <a:rPr lang="en-US" altLang="en-US" sz="1800" b="1" dirty="0" smtClean="0">
                  <a:solidFill>
                    <a:srgbClr val="996600"/>
                  </a:solidFill>
                  <a:latin typeface="Calibri" charset="0"/>
                </a:rPr>
                <a:t>Bequest Society</a:t>
              </a:r>
              <a:r>
                <a:rPr lang="en-US" altLang="en-US" sz="1800" dirty="0" smtClean="0">
                  <a:solidFill>
                    <a:srgbClr val="6600CC"/>
                  </a:solidFill>
                  <a:latin typeface="Calibri" charset="0"/>
                </a:rPr>
                <a:t> – Couples or individuals who have made commitments of $10,000 or more in their estate plans, such as in a will, living trust, or through whole or universal life insurance, can become Bequest Society members. </a:t>
              </a:r>
            </a:p>
            <a:p>
              <a:pPr eaLnBrk="1" hangingPunct="1">
                <a:spcBef>
                  <a:spcPct val="0"/>
                </a:spcBef>
                <a:buFontTx/>
                <a:buNone/>
                <a:defRPr/>
              </a:pPr>
              <a:r>
                <a:rPr lang="en-US" altLang="en-US" sz="1800" b="1" u="sng" dirty="0" smtClean="0">
                  <a:solidFill>
                    <a:srgbClr val="996600"/>
                  </a:solidFill>
                  <a:latin typeface="Calibri" charset="0"/>
                </a:rPr>
                <a:t>A number of members </a:t>
              </a:r>
              <a:r>
                <a:rPr lang="en-US" altLang="en-US" sz="1800" b="1" dirty="0" smtClean="0">
                  <a:solidFill>
                    <a:srgbClr val="996600"/>
                  </a:solidFill>
                  <a:latin typeface="Calibri" charset="0"/>
                </a:rPr>
                <a:t>of RCDI are Bequest Society Members!</a:t>
              </a:r>
            </a:p>
          </p:txBody>
        </p:sp>
      </p:grpSp>
    </p:spTree>
    <p:extLst>
      <p:ext uri="{BB962C8B-B14F-4D97-AF65-F5344CB8AC3E}">
        <p14:creationId xmlns:p14="http://schemas.microsoft.com/office/powerpoint/2010/main" val="1731536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a:solidFill>
                  <a:prstClr val="white"/>
                </a:solidFill>
                <a:latin typeface="Arial Narrow" pitchFamily="34" charset="0"/>
                <a:ea typeface="ＭＳ Ｐゴシック" pitchFamily="34" charset="-128"/>
              </a:rPr>
              <a:t>A ROTARY FOUNDATION </a:t>
            </a:r>
            <a:r>
              <a:rPr lang="en-US" altLang="en-US" sz="2400" dirty="0" smtClean="0">
                <a:solidFill>
                  <a:prstClr val="white"/>
                </a:solidFill>
                <a:latin typeface="Arial Narrow" pitchFamily="34" charset="0"/>
                <a:ea typeface="ＭＳ Ｐゴシック" pitchFamily="34" charset="-128"/>
              </a:rPr>
              <a:t>GLOSSARY, continued</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grpSp>
        <p:nvGrpSpPr>
          <p:cNvPr id="4" name="Group 21"/>
          <p:cNvGrpSpPr>
            <a:grpSpLocks/>
          </p:cNvGrpSpPr>
          <p:nvPr/>
        </p:nvGrpSpPr>
        <p:grpSpPr bwMode="auto">
          <a:xfrm>
            <a:off x="123825" y="1670783"/>
            <a:ext cx="8867775" cy="3368675"/>
            <a:chOff x="174" y="1418"/>
            <a:chExt cx="5586" cy="2122"/>
          </a:xfrm>
        </p:grpSpPr>
        <p:sp>
          <p:nvSpPr>
            <p:cNvPr id="6" name="Text Box 10"/>
            <p:cNvSpPr txBox="1">
              <a:spLocks noChangeArrowheads="1"/>
            </p:cNvSpPr>
            <p:nvPr/>
          </p:nvSpPr>
          <p:spPr bwMode="auto">
            <a:xfrm>
              <a:off x="187" y="1418"/>
              <a:ext cx="5466"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r>
                <a:rPr lang="en-US" altLang="en-US" sz="1800" b="1" dirty="0" smtClean="0">
                  <a:solidFill>
                    <a:srgbClr val="996600"/>
                  </a:solidFill>
                  <a:latin typeface="Calibri" charset="0"/>
                </a:rPr>
                <a:t>Paul Harris Fellow</a:t>
              </a:r>
              <a:r>
                <a:rPr lang="en-US" altLang="en-US" sz="1800" dirty="0" smtClean="0">
                  <a:solidFill>
                    <a:srgbClr val="6600CC"/>
                  </a:solidFill>
                  <a:latin typeface="Calibri" charset="0"/>
                </a:rPr>
                <a:t> (PHF) – Donors of aggregate $1,000 or more to the Annual Programs Fund, </a:t>
              </a:r>
              <a:r>
                <a:rPr lang="en-US" altLang="en-US" sz="1800" dirty="0" err="1" smtClean="0">
                  <a:solidFill>
                    <a:srgbClr val="6600CC"/>
                  </a:solidFill>
                  <a:latin typeface="Calibri" charset="0"/>
                </a:rPr>
                <a:t>PolioPlus</a:t>
              </a:r>
              <a:r>
                <a:rPr lang="en-US" altLang="en-US" sz="1800" dirty="0" smtClean="0">
                  <a:solidFill>
                    <a:srgbClr val="6600CC"/>
                  </a:solidFill>
                  <a:latin typeface="Calibri" charset="0"/>
                </a:rPr>
                <a:t>, or the Humanitarian Grants Program, OR individuals who have that amount contributed in their name. </a:t>
              </a:r>
            </a:p>
            <a:p>
              <a:pPr eaLnBrk="1" hangingPunct="1">
                <a:spcBef>
                  <a:spcPct val="0"/>
                </a:spcBef>
                <a:buFontTx/>
                <a:buNone/>
                <a:defRPr/>
              </a:pPr>
              <a:r>
                <a:rPr lang="en-US" altLang="en-US" sz="1800" b="1" dirty="0" smtClean="0">
                  <a:solidFill>
                    <a:srgbClr val="996600"/>
                  </a:solidFill>
                  <a:latin typeface="Calibri" charset="0"/>
                </a:rPr>
                <a:t>RCDI is a 100% PHF club even though newer members who are not at the PHF level yet.</a:t>
              </a:r>
            </a:p>
          </p:txBody>
        </p:sp>
        <p:sp>
          <p:nvSpPr>
            <p:cNvPr id="7" name="Text Box 11"/>
            <p:cNvSpPr txBox="1">
              <a:spLocks noChangeArrowheads="1"/>
            </p:cNvSpPr>
            <p:nvPr/>
          </p:nvSpPr>
          <p:spPr bwMode="auto">
            <a:xfrm>
              <a:off x="183" y="2259"/>
              <a:ext cx="5469"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r>
                <a:rPr lang="en-US" altLang="en-US" sz="1800" b="1" dirty="0" smtClean="0">
                  <a:solidFill>
                    <a:srgbClr val="996600"/>
                  </a:solidFill>
                  <a:latin typeface="Calibri" charset="0"/>
                </a:rPr>
                <a:t>Paul Harris Society</a:t>
              </a:r>
              <a:r>
                <a:rPr lang="en-US" altLang="en-US" sz="1800" dirty="0" smtClean="0">
                  <a:solidFill>
                    <a:srgbClr val="6600CC"/>
                  </a:solidFill>
                  <a:latin typeface="Calibri" charset="0"/>
                </a:rPr>
                <a:t> – Donors agree to contribute $1,000 or more per year to the Annual Programs Fund, PolioPlus, or the Humanitarian Grants Program. </a:t>
              </a:r>
            </a:p>
            <a:p>
              <a:pPr eaLnBrk="1" hangingPunct="1">
                <a:spcBef>
                  <a:spcPct val="0"/>
                </a:spcBef>
                <a:buFontTx/>
                <a:buNone/>
                <a:defRPr/>
              </a:pPr>
              <a:r>
                <a:rPr lang="en-US" altLang="en-US" sz="1800" b="1" dirty="0" smtClean="0">
                  <a:solidFill>
                    <a:srgbClr val="996600"/>
                  </a:solidFill>
                  <a:latin typeface="Calibri" charset="0"/>
                </a:rPr>
                <a:t>RCDI has enrolled </a:t>
              </a:r>
              <a:r>
                <a:rPr lang="en-US" altLang="en-US" sz="1800" b="1" u="sng" dirty="0" smtClean="0">
                  <a:solidFill>
                    <a:srgbClr val="996600"/>
                  </a:solidFill>
                  <a:latin typeface="Calibri" charset="0"/>
                </a:rPr>
                <a:t>six members</a:t>
              </a:r>
              <a:r>
                <a:rPr lang="en-US" altLang="en-US" sz="1800" b="1" dirty="0" smtClean="0">
                  <a:solidFill>
                    <a:srgbClr val="996600"/>
                  </a:solidFill>
                  <a:latin typeface="Calibri" charset="0"/>
                </a:rPr>
                <a:t> in the Paul Harris Society over the years.</a:t>
              </a:r>
            </a:p>
          </p:txBody>
        </p:sp>
        <p:sp>
          <p:nvSpPr>
            <p:cNvPr id="8" name="Text Box 12"/>
            <p:cNvSpPr txBox="1">
              <a:spLocks noChangeArrowheads="1"/>
            </p:cNvSpPr>
            <p:nvPr/>
          </p:nvSpPr>
          <p:spPr bwMode="auto">
            <a:xfrm>
              <a:off x="174" y="2963"/>
              <a:ext cx="558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r>
                <a:rPr lang="en-US" altLang="en-US" sz="1800" b="1" smtClean="0">
                  <a:solidFill>
                    <a:srgbClr val="996600"/>
                  </a:solidFill>
                  <a:latin typeface="Calibri" charset="0"/>
                </a:rPr>
                <a:t>Sustaining Member</a:t>
              </a:r>
              <a:r>
                <a:rPr lang="en-US" altLang="en-US" sz="1800" smtClean="0">
                  <a:solidFill>
                    <a:srgbClr val="6600CC"/>
                  </a:solidFill>
                  <a:latin typeface="Calibri" charset="0"/>
                </a:rPr>
                <a:t> – Member personally contributes $100 or more to the Annual Programs Fund during the Rotary year. </a:t>
              </a:r>
            </a:p>
            <a:p>
              <a:pPr eaLnBrk="1" hangingPunct="1">
                <a:spcBef>
                  <a:spcPct val="0"/>
                </a:spcBef>
                <a:buFontTx/>
                <a:buNone/>
                <a:defRPr/>
              </a:pPr>
              <a:r>
                <a:rPr lang="en-US" altLang="en-US" sz="1800" b="1" smtClean="0">
                  <a:solidFill>
                    <a:srgbClr val="996600"/>
                  </a:solidFill>
                  <a:latin typeface="Calibri" charset="0"/>
                </a:rPr>
                <a:t>RCDI is a 100% Sustaining Member club</a:t>
              </a:r>
              <a:r>
                <a:rPr lang="en-US" altLang="en-US" sz="1800" smtClean="0">
                  <a:solidFill>
                    <a:srgbClr val="996600"/>
                  </a:solidFill>
                  <a:latin typeface="Calibri" charset="0"/>
                </a:rPr>
                <a:t>.</a:t>
              </a:r>
            </a:p>
          </p:txBody>
        </p:sp>
      </p:grpSp>
    </p:spTree>
    <p:extLst>
      <p:ext uri="{BB962C8B-B14F-4D97-AF65-F5344CB8AC3E}">
        <p14:creationId xmlns:p14="http://schemas.microsoft.com/office/powerpoint/2010/main" val="189741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Arial Narrow" pitchFamily="34" charset="0"/>
                <a:ea typeface="ＭＳ Ｐゴシック" pitchFamily="34" charset="-128"/>
              </a:rPr>
              <a:t>OUR CLUB’S FOUNDATION GOALS FOR THE 2019 – 2020 FISCAL YEAR</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grpSp>
        <p:nvGrpSpPr>
          <p:cNvPr id="4" name="Group 30"/>
          <p:cNvGrpSpPr>
            <a:grpSpLocks/>
          </p:cNvGrpSpPr>
          <p:nvPr/>
        </p:nvGrpSpPr>
        <p:grpSpPr bwMode="auto">
          <a:xfrm>
            <a:off x="289292" y="1626951"/>
            <a:ext cx="8380413" cy="3932241"/>
            <a:chOff x="365" y="1479"/>
            <a:chExt cx="5279" cy="2477"/>
          </a:xfrm>
        </p:grpSpPr>
        <p:sp>
          <p:nvSpPr>
            <p:cNvPr id="6" name="Text Box 5"/>
            <p:cNvSpPr txBox="1">
              <a:spLocks noChangeArrowheads="1"/>
            </p:cNvSpPr>
            <p:nvPr/>
          </p:nvSpPr>
          <p:spPr bwMode="auto">
            <a:xfrm>
              <a:off x="369" y="1479"/>
              <a:ext cx="500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r>
                <a:rPr lang="en-US" altLang="en-US" sz="2000" b="1" dirty="0" smtClean="0">
                  <a:solidFill>
                    <a:srgbClr val="996600"/>
                  </a:solidFill>
                  <a:latin typeface="Calibri" charset="0"/>
                </a:rPr>
                <a:t>PolioPlus:</a:t>
              </a:r>
              <a:r>
                <a:rPr lang="en-US" altLang="en-US" sz="2000" dirty="0" smtClean="0">
                  <a:solidFill>
                    <a:srgbClr val="996600"/>
                  </a:solidFill>
                  <a:latin typeface="Calibri" charset="0"/>
                </a:rPr>
                <a:t> </a:t>
              </a:r>
              <a:r>
                <a:rPr lang="en-US" altLang="en-US" sz="2000" b="1" dirty="0" smtClean="0">
                  <a:solidFill>
                    <a:srgbClr val="996600"/>
                  </a:solidFill>
                  <a:latin typeface="Calibri" charset="0"/>
                </a:rPr>
                <a:t>$2,190</a:t>
              </a:r>
              <a:r>
                <a:rPr lang="en-US" altLang="en-US" sz="2000" dirty="0" smtClean="0">
                  <a:solidFill>
                    <a:srgbClr val="6600CC"/>
                  </a:solidFill>
                  <a:latin typeface="Calibri" charset="0"/>
                </a:rPr>
                <a:t> – Ace of Spades contribution + “Fines” in support of goal</a:t>
              </a:r>
            </a:p>
          </p:txBody>
        </p:sp>
        <p:sp>
          <p:nvSpPr>
            <p:cNvPr id="7" name="Text Box 6"/>
            <p:cNvSpPr txBox="1">
              <a:spLocks noChangeArrowheads="1"/>
            </p:cNvSpPr>
            <p:nvPr/>
          </p:nvSpPr>
          <p:spPr bwMode="auto">
            <a:xfrm>
              <a:off x="369" y="1731"/>
              <a:ext cx="5131"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r>
                <a:rPr lang="en-US" altLang="en-US" sz="2000" b="1" dirty="0" smtClean="0">
                  <a:solidFill>
                    <a:srgbClr val="996600"/>
                  </a:solidFill>
                  <a:latin typeface="Calibri" charset="0"/>
                </a:rPr>
                <a:t>Annual Programs Fund:</a:t>
              </a:r>
              <a:r>
                <a:rPr lang="en-US" altLang="en-US" sz="2000" dirty="0" smtClean="0">
                  <a:solidFill>
                    <a:srgbClr val="996600"/>
                  </a:solidFill>
                  <a:latin typeface="Calibri" charset="0"/>
                </a:rPr>
                <a:t> </a:t>
              </a:r>
              <a:r>
                <a:rPr lang="en-US" altLang="en-US" sz="2000" b="1" dirty="0" smtClean="0">
                  <a:solidFill>
                    <a:srgbClr val="996600"/>
                  </a:solidFill>
                  <a:latin typeface="Calibri" charset="0"/>
                </a:rPr>
                <a:t>$24,820 – Challenge Goal of $31,025</a:t>
              </a:r>
              <a:r>
                <a:rPr lang="en-US" altLang="en-US" sz="2000" dirty="0" smtClean="0">
                  <a:solidFill>
                    <a:srgbClr val="6600CC"/>
                  </a:solidFill>
                  <a:latin typeface="Calibri" charset="0"/>
                </a:rPr>
                <a:t> – Members’ $100 per year + Paul Harris Society members @ $1,000 each + contribution from Rotary Club of Daniel Island Foundation</a:t>
              </a:r>
            </a:p>
            <a:p>
              <a:pPr eaLnBrk="1" hangingPunct="1">
                <a:spcBef>
                  <a:spcPct val="0"/>
                </a:spcBef>
                <a:buFontTx/>
                <a:buNone/>
                <a:defRPr/>
              </a:pPr>
              <a:endParaRPr lang="en-US" altLang="en-US" sz="2000" dirty="0" smtClean="0">
                <a:solidFill>
                  <a:srgbClr val="6600CC"/>
                </a:solidFill>
                <a:latin typeface="Calibri" charset="0"/>
              </a:endParaRPr>
            </a:p>
          </p:txBody>
        </p:sp>
        <p:sp>
          <p:nvSpPr>
            <p:cNvPr id="9" name="Text Box 9"/>
            <p:cNvSpPr txBox="1">
              <a:spLocks noChangeArrowheads="1"/>
            </p:cNvSpPr>
            <p:nvPr/>
          </p:nvSpPr>
          <p:spPr bwMode="auto">
            <a:xfrm>
              <a:off x="365" y="2833"/>
              <a:ext cx="512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r>
                <a:rPr lang="en-US" altLang="en-US" sz="2000" b="1" dirty="0" smtClean="0">
                  <a:solidFill>
                    <a:srgbClr val="996600"/>
                  </a:solidFill>
                  <a:latin typeface="Calibri" charset="0"/>
                </a:rPr>
                <a:t>Continue as a “100% Sustaining Member” Club</a:t>
              </a:r>
              <a:r>
                <a:rPr lang="en-US" altLang="en-US" sz="2000" dirty="0" smtClean="0">
                  <a:solidFill>
                    <a:srgbClr val="6600CC"/>
                  </a:solidFill>
                  <a:latin typeface="Calibri" charset="0"/>
                </a:rPr>
                <a:t> – Each member contributes at least $100 to the Annual Programs Fund during the Rotary Year</a:t>
              </a:r>
            </a:p>
          </p:txBody>
        </p:sp>
        <p:sp>
          <p:nvSpPr>
            <p:cNvPr id="11" name="Text Box 10"/>
            <p:cNvSpPr txBox="1">
              <a:spLocks noChangeArrowheads="1"/>
            </p:cNvSpPr>
            <p:nvPr/>
          </p:nvSpPr>
          <p:spPr bwMode="auto">
            <a:xfrm>
              <a:off x="368" y="2353"/>
              <a:ext cx="512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r>
                <a:rPr lang="en-US" altLang="en-US" sz="2000" b="1" dirty="0" smtClean="0">
                  <a:solidFill>
                    <a:srgbClr val="996600"/>
                  </a:solidFill>
                  <a:latin typeface="Calibri" charset="0"/>
                </a:rPr>
                <a:t>Continue to be an EREY Club</a:t>
              </a:r>
              <a:r>
                <a:rPr lang="en-US" altLang="en-US" sz="2000" dirty="0" smtClean="0">
                  <a:solidFill>
                    <a:srgbClr val="6600CC"/>
                  </a:solidFill>
                  <a:latin typeface="Calibri" charset="0"/>
                </a:rPr>
                <a:t> – Club averages $100 per member and each member donates something to the Annual Programs Fund</a:t>
              </a:r>
            </a:p>
          </p:txBody>
        </p:sp>
        <p:sp>
          <p:nvSpPr>
            <p:cNvPr id="13" name="Text Box 12"/>
            <p:cNvSpPr txBox="1">
              <a:spLocks noChangeArrowheads="1"/>
            </p:cNvSpPr>
            <p:nvPr/>
          </p:nvSpPr>
          <p:spPr bwMode="auto">
            <a:xfrm>
              <a:off x="369" y="3316"/>
              <a:ext cx="5275"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r>
                <a:rPr lang="en-US" altLang="en-US" sz="2000" b="1" dirty="0" smtClean="0">
                  <a:solidFill>
                    <a:srgbClr val="996600"/>
                  </a:solidFill>
                  <a:latin typeface="Calibri" charset="0"/>
                </a:rPr>
                <a:t>Recognize</a:t>
              </a:r>
              <a:r>
                <a:rPr lang="en-US" altLang="en-US" sz="2000" dirty="0" smtClean="0">
                  <a:solidFill>
                    <a:srgbClr val="996600"/>
                  </a:solidFill>
                  <a:latin typeface="Calibri" charset="0"/>
                </a:rPr>
                <a:t> </a:t>
              </a:r>
              <a:r>
                <a:rPr lang="en-US" altLang="en-US" sz="2000" dirty="0" smtClean="0">
                  <a:solidFill>
                    <a:srgbClr val="6600CC"/>
                  </a:solidFill>
                  <a:latin typeface="Calibri" charset="0"/>
                </a:rPr>
                <a:t>Non-Rotarian community supporters with Paul Harris Fellow awards</a:t>
              </a:r>
            </a:p>
            <a:p>
              <a:pPr eaLnBrk="1" hangingPunct="1">
                <a:spcBef>
                  <a:spcPct val="0"/>
                </a:spcBef>
                <a:buFontTx/>
                <a:buNone/>
                <a:defRPr/>
              </a:pPr>
              <a:endParaRPr lang="en-US" altLang="en-US" sz="2000" dirty="0">
                <a:solidFill>
                  <a:srgbClr val="6600CC"/>
                </a:solidFill>
                <a:latin typeface="Calibri" charset="0"/>
              </a:endParaRPr>
            </a:p>
            <a:p>
              <a:pPr eaLnBrk="1" hangingPunct="1">
                <a:spcBef>
                  <a:spcPct val="0"/>
                </a:spcBef>
                <a:buFontTx/>
                <a:buNone/>
                <a:defRPr/>
              </a:pPr>
              <a:r>
                <a:rPr lang="en-US" altLang="en-US" sz="2000" b="1" dirty="0" smtClean="0">
                  <a:solidFill>
                    <a:srgbClr val="6600CC"/>
                  </a:solidFill>
                  <a:latin typeface="Calibri" charset="0"/>
                </a:rPr>
                <a:t>Our Club exceeded both our Polio Plus and Annual Fund Goals last year!!</a:t>
              </a:r>
            </a:p>
          </p:txBody>
        </p:sp>
      </p:grpSp>
    </p:spTree>
    <p:extLst>
      <p:ext uri="{BB962C8B-B14F-4D97-AF65-F5344CB8AC3E}">
        <p14:creationId xmlns:p14="http://schemas.microsoft.com/office/powerpoint/2010/main" val="1645705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Arial Narrow" pitchFamily="34" charset="0"/>
                <a:ea typeface="ＭＳ Ｐゴシック" pitchFamily="34" charset="-128"/>
              </a:rPr>
              <a:t>“WHAT CAN I DO?”</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sp>
        <p:nvSpPr>
          <p:cNvPr id="14" name="Text Box 5"/>
          <p:cNvSpPr txBox="1">
            <a:spLocks noChangeArrowheads="1"/>
          </p:cNvSpPr>
          <p:nvPr/>
        </p:nvSpPr>
        <p:spPr bwMode="auto">
          <a:xfrm>
            <a:off x="98181" y="1396122"/>
            <a:ext cx="87026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274320" indent="-457200" algn="just" eaLnBrk="1" hangingPunct="1">
              <a:spcBef>
                <a:spcPct val="0"/>
              </a:spcBef>
              <a:buFontTx/>
              <a:buNone/>
              <a:defRPr/>
            </a:pPr>
            <a:r>
              <a:rPr lang="en-US" altLang="en-US" sz="2000" dirty="0" smtClean="0">
                <a:solidFill>
                  <a:srgbClr val="6600CC"/>
                </a:solidFill>
                <a:latin typeface="Calibri" charset="0"/>
              </a:rPr>
              <a:t>1. Your quarterly Club dues include $25 toward your $100 annual contribution to the Annual Programs Fund and your continuing </a:t>
            </a:r>
            <a:r>
              <a:rPr lang="en-US" altLang="en-US" sz="2000" b="1" dirty="0" smtClean="0">
                <a:solidFill>
                  <a:srgbClr val="996600"/>
                </a:solidFill>
                <a:latin typeface="Calibri" charset="0"/>
              </a:rPr>
              <a:t>Sustaining Member</a:t>
            </a:r>
            <a:r>
              <a:rPr lang="en-US" altLang="en-US" sz="2000" dirty="0" smtClean="0">
                <a:solidFill>
                  <a:srgbClr val="6600CC"/>
                </a:solidFill>
                <a:latin typeface="Calibri" charset="0"/>
              </a:rPr>
              <a:t> designation. </a:t>
            </a:r>
            <a:r>
              <a:rPr lang="en-US" altLang="en-US" sz="2000" b="1" dirty="0" smtClean="0">
                <a:solidFill>
                  <a:srgbClr val="996600"/>
                </a:solidFill>
                <a:latin typeface="Calibri" charset="0"/>
              </a:rPr>
              <a:t>Thank You!</a:t>
            </a:r>
          </a:p>
        </p:txBody>
      </p:sp>
      <p:sp>
        <p:nvSpPr>
          <p:cNvPr id="15" name="Text Box 6"/>
          <p:cNvSpPr txBox="1">
            <a:spLocks noChangeArrowheads="1"/>
          </p:cNvSpPr>
          <p:nvPr/>
        </p:nvSpPr>
        <p:spPr bwMode="auto">
          <a:xfrm>
            <a:off x="115644" y="2453054"/>
            <a:ext cx="86947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274320" indent="-457200" algn="just" eaLnBrk="1" hangingPunct="1">
              <a:spcBef>
                <a:spcPct val="0"/>
              </a:spcBef>
              <a:buFontTx/>
              <a:buNone/>
              <a:defRPr/>
            </a:pPr>
            <a:r>
              <a:rPr lang="en-US" altLang="en-US" sz="2000" dirty="0" smtClean="0">
                <a:solidFill>
                  <a:srgbClr val="6600CC"/>
                </a:solidFill>
                <a:latin typeface="Calibri" charset="0"/>
              </a:rPr>
              <a:t>2. Consider becoming a </a:t>
            </a:r>
            <a:r>
              <a:rPr lang="en-US" altLang="en-US" sz="2000" b="1" dirty="0" smtClean="0">
                <a:solidFill>
                  <a:srgbClr val="996600"/>
                </a:solidFill>
                <a:latin typeface="Calibri" charset="0"/>
              </a:rPr>
              <a:t>Benefactor</a:t>
            </a:r>
            <a:r>
              <a:rPr lang="en-US" altLang="en-US" sz="2000" dirty="0" smtClean="0">
                <a:solidFill>
                  <a:srgbClr val="6600CC"/>
                </a:solidFill>
                <a:latin typeface="Calibri" charset="0"/>
              </a:rPr>
              <a:t> by making the Rotary Foundation a beneficiary in your estate plans.</a:t>
            </a:r>
          </a:p>
        </p:txBody>
      </p:sp>
      <p:sp>
        <p:nvSpPr>
          <p:cNvPr id="16" name="Text Box 8"/>
          <p:cNvSpPr txBox="1">
            <a:spLocks noChangeArrowheads="1"/>
          </p:cNvSpPr>
          <p:nvPr/>
        </p:nvSpPr>
        <p:spPr bwMode="auto">
          <a:xfrm>
            <a:off x="115644" y="3211397"/>
            <a:ext cx="87185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274320" indent="-457200" eaLnBrk="1" hangingPunct="1">
              <a:spcBef>
                <a:spcPct val="0"/>
              </a:spcBef>
              <a:buFontTx/>
              <a:buNone/>
              <a:defRPr/>
            </a:pPr>
            <a:r>
              <a:rPr lang="en-US" altLang="en-US" sz="2000" dirty="0">
                <a:solidFill>
                  <a:srgbClr val="6600CC"/>
                </a:solidFill>
                <a:latin typeface="Calibri" charset="0"/>
              </a:rPr>
              <a:t>3</a:t>
            </a:r>
            <a:r>
              <a:rPr lang="en-US" altLang="en-US" sz="2000" dirty="0" smtClean="0">
                <a:solidFill>
                  <a:srgbClr val="6600CC"/>
                </a:solidFill>
                <a:latin typeface="Calibri" charset="0"/>
              </a:rPr>
              <a:t>. Consider becoming a </a:t>
            </a:r>
            <a:r>
              <a:rPr lang="en-US" altLang="en-US" sz="2000" b="1" dirty="0" smtClean="0">
                <a:solidFill>
                  <a:srgbClr val="996600"/>
                </a:solidFill>
                <a:latin typeface="Calibri" charset="0"/>
              </a:rPr>
              <a:t>Paul Harris Society</a:t>
            </a:r>
            <a:r>
              <a:rPr lang="en-US" altLang="en-US" sz="2000" dirty="0" smtClean="0">
                <a:solidFill>
                  <a:srgbClr val="6600CC"/>
                </a:solidFill>
                <a:latin typeface="Calibri" charset="0"/>
              </a:rPr>
              <a:t> member by arranging for a recurring annual contribution of $1,000/$84 per month to the Annual Programs Fund or </a:t>
            </a:r>
            <a:r>
              <a:rPr lang="en-US" altLang="en-US" sz="2000" dirty="0" err="1" smtClean="0">
                <a:solidFill>
                  <a:srgbClr val="6600CC"/>
                </a:solidFill>
                <a:latin typeface="Calibri" charset="0"/>
              </a:rPr>
              <a:t>PolioPlus</a:t>
            </a:r>
            <a:r>
              <a:rPr lang="en-US" altLang="en-US" sz="2000" dirty="0" smtClean="0">
                <a:solidFill>
                  <a:srgbClr val="6600CC"/>
                </a:solidFill>
                <a:latin typeface="Calibri" charset="0"/>
              </a:rPr>
              <a:t>.</a:t>
            </a:r>
          </a:p>
        </p:txBody>
      </p:sp>
      <p:sp>
        <p:nvSpPr>
          <p:cNvPr id="7" name="Text Box 6"/>
          <p:cNvSpPr txBox="1">
            <a:spLocks noChangeArrowheads="1"/>
          </p:cNvSpPr>
          <p:nvPr/>
        </p:nvSpPr>
        <p:spPr bwMode="auto">
          <a:xfrm>
            <a:off x="115644" y="4318785"/>
            <a:ext cx="86947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274320" indent="-457200" algn="just" eaLnBrk="1" hangingPunct="1">
              <a:spcBef>
                <a:spcPct val="0"/>
              </a:spcBef>
              <a:buFontTx/>
              <a:buNone/>
              <a:defRPr/>
            </a:pPr>
            <a:r>
              <a:rPr lang="en-US" altLang="en-US" sz="2000" dirty="0">
                <a:solidFill>
                  <a:srgbClr val="6600CC"/>
                </a:solidFill>
                <a:latin typeface="Calibri" charset="0"/>
              </a:rPr>
              <a:t>4</a:t>
            </a:r>
            <a:r>
              <a:rPr lang="en-US" altLang="en-US" sz="2000" dirty="0" smtClean="0">
                <a:solidFill>
                  <a:srgbClr val="6600CC"/>
                </a:solidFill>
                <a:latin typeface="Calibri" charset="0"/>
              </a:rPr>
              <a:t>. Advance becoming a </a:t>
            </a:r>
            <a:r>
              <a:rPr lang="en-US" altLang="en-US" sz="2000" b="1" dirty="0">
                <a:solidFill>
                  <a:srgbClr val="996600"/>
                </a:solidFill>
                <a:latin typeface="Calibri" charset="0"/>
              </a:rPr>
              <a:t>F</a:t>
            </a:r>
            <a:r>
              <a:rPr lang="en-US" altLang="en-US" sz="2000" b="1" dirty="0" smtClean="0">
                <a:solidFill>
                  <a:srgbClr val="996600"/>
                </a:solidFill>
                <a:latin typeface="Calibri" charset="0"/>
              </a:rPr>
              <a:t>ellow</a:t>
            </a:r>
            <a:r>
              <a:rPr lang="en-US" altLang="en-US" sz="2000" dirty="0" smtClean="0">
                <a:solidFill>
                  <a:srgbClr val="6600CC"/>
                </a:solidFill>
                <a:latin typeface="Calibri" charset="0"/>
              </a:rPr>
              <a:t> by making a contribution to the Annual Programs Fund over and above your $25 per quarter.  Until Dec 20, you can advantage of matches from the Club and/or the District.</a:t>
            </a:r>
          </a:p>
        </p:txBody>
      </p:sp>
    </p:spTree>
    <p:extLst>
      <p:ext uri="{BB962C8B-B14F-4D97-AF65-F5344CB8AC3E}">
        <p14:creationId xmlns:p14="http://schemas.microsoft.com/office/powerpoint/2010/main" val="1892962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Arial Narrow" pitchFamily="34" charset="0"/>
                <a:ea typeface="ＭＳ Ｐゴシック" pitchFamily="34" charset="-128"/>
              </a:rPr>
              <a:t>“WHAT CAN I DO? – TAKING ADVANTAGE OF MATCHING FUNDS!</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sp>
        <p:nvSpPr>
          <p:cNvPr id="14" name="Text Box 5"/>
          <p:cNvSpPr txBox="1">
            <a:spLocks noChangeArrowheads="1"/>
          </p:cNvSpPr>
          <p:nvPr/>
        </p:nvSpPr>
        <p:spPr bwMode="auto">
          <a:xfrm>
            <a:off x="115644" y="1483558"/>
            <a:ext cx="870267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274320" indent="-457200" algn="just" eaLnBrk="1" hangingPunct="1">
              <a:spcBef>
                <a:spcPct val="0"/>
              </a:spcBef>
              <a:buFontTx/>
              <a:buNone/>
              <a:defRPr/>
            </a:pPr>
            <a:r>
              <a:rPr lang="en-US" altLang="en-US" sz="2000" dirty="0" smtClean="0">
                <a:solidFill>
                  <a:srgbClr val="6600CC"/>
                </a:solidFill>
                <a:latin typeface="Calibri" charset="0"/>
              </a:rPr>
              <a:t>1. The Club, through December 20, will match any contribution if it gets you to the Paul Harris Fellow level of $1,000 or to any next level of Paul Harris Fellow.  Example 1: you’ve contributed $600 over the years; if you make a contribution of $200, the Club will contribute $200 and you’re a Paul Harris Fellow.    Example 2: You’re a Paul Harris Fellow and have contributed $1,200 over the years; if you make a contribution of $400, the Club will contribute $400 and you’re now a Paul Harris +1 Fellow!                       </a:t>
            </a:r>
          </a:p>
          <a:p>
            <a:pPr marL="274320" indent="-457200" algn="just" eaLnBrk="1" hangingPunct="1">
              <a:spcBef>
                <a:spcPct val="0"/>
              </a:spcBef>
              <a:buFontTx/>
              <a:buNone/>
              <a:defRPr/>
            </a:pPr>
            <a:endParaRPr lang="en-US" altLang="en-US" sz="2000" dirty="0">
              <a:solidFill>
                <a:srgbClr val="6600CC"/>
              </a:solidFill>
              <a:latin typeface="Calibri" charset="0"/>
            </a:endParaRPr>
          </a:p>
          <a:p>
            <a:pPr marL="274320" indent="-457200" algn="just" eaLnBrk="1" hangingPunct="1">
              <a:spcBef>
                <a:spcPct val="0"/>
              </a:spcBef>
              <a:buFontTx/>
              <a:buNone/>
              <a:defRPr/>
            </a:pPr>
            <a:r>
              <a:rPr lang="en-US" altLang="en-US" sz="2000" dirty="0" smtClean="0">
                <a:solidFill>
                  <a:srgbClr val="6600CC"/>
                </a:solidFill>
                <a:latin typeface="Calibri" charset="0"/>
              </a:rPr>
              <a:t> </a:t>
            </a:r>
            <a:endParaRPr lang="en-US" altLang="en-US" sz="2000" b="1" dirty="0" smtClean="0">
              <a:solidFill>
                <a:srgbClr val="996600"/>
              </a:solidFill>
              <a:latin typeface="Calibri" charset="0"/>
            </a:endParaRPr>
          </a:p>
        </p:txBody>
      </p:sp>
      <p:sp>
        <p:nvSpPr>
          <p:cNvPr id="15" name="Text Box 6"/>
          <p:cNvSpPr txBox="1">
            <a:spLocks noChangeArrowheads="1"/>
          </p:cNvSpPr>
          <p:nvPr/>
        </p:nvSpPr>
        <p:spPr bwMode="auto">
          <a:xfrm>
            <a:off x="123582" y="3879913"/>
            <a:ext cx="86947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274320" indent="-457200" algn="just" eaLnBrk="1" hangingPunct="1">
              <a:spcBef>
                <a:spcPct val="0"/>
              </a:spcBef>
              <a:buFontTx/>
              <a:buNone/>
              <a:defRPr/>
            </a:pPr>
            <a:r>
              <a:rPr lang="en-US" altLang="en-US" sz="2000" dirty="0" smtClean="0">
                <a:solidFill>
                  <a:srgbClr val="6600CC"/>
                </a:solidFill>
                <a:latin typeface="Calibri" charset="0"/>
              </a:rPr>
              <a:t>2. There is also a District match of 1 recognition point for any dollar you contribute, from $100 through $500.  </a:t>
            </a:r>
          </a:p>
        </p:txBody>
      </p:sp>
      <p:sp>
        <p:nvSpPr>
          <p:cNvPr id="6" name="Text Box 6"/>
          <p:cNvSpPr txBox="1">
            <a:spLocks noChangeArrowheads="1"/>
          </p:cNvSpPr>
          <p:nvPr/>
        </p:nvSpPr>
        <p:spPr bwMode="auto">
          <a:xfrm>
            <a:off x="123582" y="4838838"/>
            <a:ext cx="86947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274320" indent="-457200" algn="just" eaLnBrk="1" hangingPunct="1">
              <a:spcBef>
                <a:spcPct val="0"/>
              </a:spcBef>
              <a:buFontTx/>
              <a:buNone/>
              <a:defRPr/>
            </a:pPr>
            <a:r>
              <a:rPr lang="en-US" altLang="en-US" sz="2000" dirty="0">
                <a:solidFill>
                  <a:srgbClr val="6600CC"/>
                </a:solidFill>
                <a:latin typeface="Calibri" charset="0"/>
              </a:rPr>
              <a:t>3</a:t>
            </a:r>
            <a:r>
              <a:rPr lang="en-US" altLang="en-US" sz="2000" dirty="0" smtClean="0">
                <a:solidFill>
                  <a:srgbClr val="6600CC"/>
                </a:solidFill>
                <a:latin typeface="Calibri" charset="0"/>
              </a:rPr>
              <a:t>.  The Club match can get you to the next level; the District match can get you started to the level beyond that! </a:t>
            </a:r>
          </a:p>
        </p:txBody>
      </p:sp>
    </p:spTree>
    <p:extLst>
      <p:ext uri="{BB962C8B-B14F-4D97-AF65-F5344CB8AC3E}">
        <p14:creationId xmlns:p14="http://schemas.microsoft.com/office/powerpoint/2010/main" val="3872675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PAUL HARRIS SOCIETY</a:t>
            </a:r>
            <a:endParaRPr lang="en-US" sz="2400"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b="39337"/>
          <a:stretch/>
        </p:blipFill>
        <p:spPr>
          <a:xfrm>
            <a:off x="126124" y="1501760"/>
            <a:ext cx="2361142" cy="2971800"/>
          </a:xfrm>
          <a:prstGeom prst="rect">
            <a:avLst/>
          </a:prstGeom>
        </p:spPr>
      </p:pic>
      <p:graphicFrame>
        <p:nvGraphicFramePr>
          <p:cNvPr id="5" name="Diagram 4"/>
          <p:cNvGraphicFramePr/>
          <p:nvPr>
            <p:extLst/>
          </p:nvPr>
        </p:nvGraphicFramePr>
        <p:xfrm>
          <a:off x="2971800" y="1263777"/>
          <a:ext cx="5867400" cy="4472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7448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2655277"/>
            <a:ext cx="9144000" cy="3548574"/>
          </a:xfrm>
          <a:solidFill>
            <a:schemeClr val="tx2">
              <a:alpha val="67000"/>
            </a:schemeClr>
          </a:solidFill>
        </p:spPr>
        <p:txBody>
          <a:bodyPr/>
          <a:lstStyle/>
          <a:p>
            <a:pPr algn="ctr"/>
            <a:r>
              <a:rPr lang="en-US" dirty="0" smtClean="0"/>
              <a:t/>
            </a:r>
            <a:br>
              <a:rPr lang="en-US" dirty="0" smtClean="0"/>
            </a:br>
            <a:r>
              <a:rPr lang="en-US" sz="3600" dirty="0" smtClean="0"/>
              <a:t/>
            </a:r>
            <a:br>
              <a:rPr lang="en-US" sz="3600" dirty="0" smtClean="0"/>
            </a:br>
            <a:r>
              <a:rPr lang="en-US" altLang="en-US" sz="3600" b="1" dirty="0">
                <a:latin typeface="Calibri" charset="0"/>
              </a:rPr>
              <a:t>The Rotary Foundation</a:t>
            </a:r>
            <a:r>
              <a:rPr lang="en-US" altLang="en-US" sz="3600" dirty="0">
                <a:latin typeface="Calibri" charset="0"/>
              </a:rPr>
              <a:t> is a </a:t>
            </a:r>
            <a:r>
              <a:rPr lang="en-US" altLang="en-US" sz="3600" b="1" dirty="0">
                <a:latin typeface="Calibri" charset="0"/>
              </a:rPr>
              <a:t>not-for-profit</a:t>
            </a:r>
            <a:r>
              <a:rPr lang="en-US" altLang="en-US" sz="3600" dirty="0">
                <a:latin typeface="Calibri" charset="0"/>
              </a:rPr>
              <a:t> corporation supported solely by </a:t>
            </a:r>
            <a:r>
              <a:rPr lang="en-US" altLang="en-US" sz="3600" b="1" dirty="0">
                <a:latin typeface="Calibri" charset="0"/>
              </a:rPr>
              <a:t>voluntary contributions</a:t>
            </a:r>
            <a:r>
              <a:rPr lang="en-US" altLang="en-US" sz="3600" dirty="0">
                <a:latin typeface="Calibri" charset="0"/>
              </a:rPr>
              <a:t> from Rotarians and friends of the Foundation who share its goal to foster </a:t>
            </a:r>
            <a:r>
              <a:rPr lang="en-US" altLang="en-US" sz="3600" b="1" dirty="0">
                <a:latin typeface="Calibri" charset="0"/>
              </a:rPr>
              <a:t>goodwill</a:t>
            </a:r>
            <a:r>
              <a:rPr lang="en-US" altLang="en-US" sz="3600" dirty="0">
                <a:latin typeface="Calibri" charset="0"/>
              </a:rPr>
              <a:t>, </a:t>
            </a:r>
            <a:r>
              <a:rPr lang="en-US" altLang="en-US" sz="3600" b="1" dirty="0">
                <a:latin typeface="Calibri" charset="0"/>
              </a:rPr>
              <a:t>understanding</a:t>
            </a:r>
            <a:r>
              <a:rPr lang="en-US" altLang="en-US" sz="3600" dirty="0">
                <a:latin typeface="Calibri" charset="0"/>
              </a:rPr>
              <a:t> and </a:t>
            </a:r>
            <a:r>
              <a:rPr lang="en-US" altLang="en-US" sz="3600" b="1" dirty="0">
                <a:latin typeface="Calibri" charset="0"/>
              </a:rPr>
              <a:t>peace</a:t>
            </a:r>
            <a:r>
              <a:rPr lang="en-US" altLang="en-US" sz="3600" dirty="0">
                <a:latin typeface="Calibri" charset="0"/>
              </a:rPr>
              <a:t> throughout the world</a:t>
            </a:r>
            <a:r>
              <a:rPr lang="en-US" altLang="en-US" sz="3600" dirty="0" smtClean="0">
                <a:latin typeface="Calibri" charset="0"/>
              </a:rPr>
              <a:t>.</a:t>
            </a:r>
            <a:endParaRPr lang="en-US" sz="3600" dirty="0"/>
          </a:p>
        </p:txBody>
      </p:sp>
    </p:spTree>
    <p:extLst>
      <p:ext uri="{BB962C8B-B14F-4D97-AF65-F5344CB8AC3E}">
        <p14:creationId xmlns:p14="http://schemas.microsoft.com/office/powerpoint/2010/main" val="3698271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PAUL HARRIS FELLOW</a:t>
            </a:r>
            <a:endParaRPr lang="en-US" sz="2400" b="1" dirty="0"/>
          </a:p>
        </p:txBody>
      </p:sp>
      <p:pic>
        <p:nvPicPr>
          <p:cNvPr id="5" name="Picture 4"/>
          <p:cNvPicPr>
            <a:picLocks noChangeAspect="1"/>
          </p:cNvPicPr>
          <p:nvPr/>
        </p:nvPicPr>
        <p:blipFill>
          <a:blip r:embed="rId3"/>
          <a:stretch>
            <a:fillRect/>
          </a:stretch>
        </p:blipFill>
        <p:spPr>
          <a:xfrm>
            <a:off x="5029200" y="2362209"/>
            <a:ext cx="4010025" cy="2381229"/>
          </a:xfrm>
          <a:prstGeom prst="rect">
            <a:avLst/>
          </a:prstGeom>
        </p:spPr>
      </p:pic>
      <p:pic>
        <p:nvPicPr>
          <p:cNvPr id="6" name="Picture 5"/>
          <p:cNvPicPr>
            <a:picLocks noChangeAspect="1"/>
          </p:cNvPicPr>
          <p:nvPr/>
        </p:nvPicPr>
        <p:blipFill>
          <a:blip r:embed="rId4"/>
          <a:stretch>
            <a:fillRect/>
          </a:stretch>
        </p:blipFill>
        <p:spPr>
          <a:xfrm>
            <a:off x="61232" y="1600198"/>
            <a:ext cx="5000625" cy="3905250"/>
          </a:xfrm>
          <a:prstGeom prst="rect">
            <a:avLst/>
          </a:prstGeom>
        </p:spPr>
      </p:pic>
    </p:spTree>
    <p:extLst>
      <p:ext uri="{BB962C8B-B14F-4D97-AF65-F5344CB8AC3E}">
        <p14:creationId xmlns:p14="http://schemas.microsoft.com/office/powerpoint/2010/main" val="123614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EASY GIVING THROUGH ROTARY DIRECT</a:t>
            </a:r>
            <a:endParaRPr lang="en-US" sz="2400" dirty="0"/>
          </a:p>
        </p:txBody>
      </p:sp>
      <p:sp>
        <p:nvSpPr>
          <p:cNvPr id="3" name="Content Placeholder 2"/>
          <p:cNvSpPr>
            <a:spLocks noGrp="1"/>
          </p:cNvSpPr>
          <p:nvPr>
            <p:ph idx="1"/>
          </p:nvPr>
        </p:nvSpPr>
        <p:spPr>
          <a:xfrm>
            <a:off x="457200" y="4550602"/>
            <a:ext cx="8229600" cy="1477963"/>
          </a:xfrm>
        </p:spPr>
        <p:txBody>
          <a:bodyPr/>
          <a:lstStyle/>
          <a:p>
            <a:pPr marL="0" indent="0" algn="ctr">
              <a:buNone/>
            </a:pPr>
            <a:r>
              <a:rPr lang="en-US" sz="2800" dirty="0" smtClean="0"/>
              <a:t>Efficient, secure, and easy</a:t>
            </a:r>
          </a:p>
          <a:p>
            <a:pPr marL="0" indent="0" algn="ctr">
              <a:buNone/>
            </a:pPr>
            <a:r>
              <a:rPr lang="en-US" sz="2800" dirty="0"/>
              <a:t>M</a:t>
            </a:r>
            <a:r>
              <a:rPr lang="en-US" sz="2800" dirty="0" smtClean="0"/>
              <a:t>onthly, quarterly, or annual recurring gifts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067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THANK YOU</a:t>
            </a:r>
            <a:endParaRPr lang="en-US" dirty="0"/>
          </a:p>
        </p:txBody>
      </p:sp>
    </p:spTree>
    <p:extLst>
      <p:ext uri="{BB962C8B-B14F-4D97-AF65-F5344CB8AC3E}">
        <p14:creationId xmlns:p14="http://schemas.microsoft.com/office/powerpoint/2010/main" val="137271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2400" dirty="0" smtClean="0">
                <a:latin typeface="Arial Narrow" pitchFamily="34" charset="0"/>
                <a:ea typeface="ＭＳ Ｐゴシック" pitchFamily="34" charset="-128"/>
              </a:rPr>
              <a:t>OUTSTANDING PERFORMANCE</a:t>
            </a: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grpSp>
        <p:nvGrpSpPr>
          <p:cNvPr id="2" name="Group 1"/>
          <p:cNvGrpSpPr/>
          <p:nvPr/>
        </p:nvGrpSpPr>
        <p:grpSpPr>
          <a:xfrm>
            <a:off x="729342" y="1568757"/>
            <a:ext cx="8066315" cy="4241181"/>
            <a:chOff x="402771" y="1528144"/>
            <a:chExt cx="8066315" cy="4241181"/>
          </a:xfrm>
        </p:grpSpPr>
        <p:pic>
          <p:nvPicPr>
            <p:cNvPr id="3" name="Picture 2"/>
            <p:cNvPicPr>
              <a:picLocks noChangeAspect="1"/>
            </p:cNvPicPr>
            <p:nvPr/>
          </p:nvPicPr>
          <p:blipFill>
            <a:blip r:embed="rId3"/>
            <a:stretch>
              <a:fillRect/>
            </a:stretch>
          </p:blipFill>
          <p:spPr>
            <a:xfrm>
              <a:off x="402771" y="1528144"/>
              <a:ext cx="2197604" cy="1298162"/>
            </a:xfrm>
            <a:prstGeom prst="rect">
              <a:avLst/>
            </a:prstGeom>
          </p:spPr>
        </p:pic>
        <p:pic>
          <p:nvPicPr>
            <p:cNvPr id="5" name="Picture 4"/>
            <p:cNvPicPr>
              <a:picLocks noChangeAspect="1"/>
            </p:cNvPicPr>
            <p:nvPr/>
          </p:nvPicPr>
          <p:blipFill rotWithShape="1">
            <a:blip r:embed="rId4"/>
            <a:srcRect t="3679" b="5465"/>
            <a:stretch/>
          </p:blipFill>
          <p:spPr>
            <a:xfrm>
              <a:off x="402771" y="3200400"/>
              <a:ext cx="2197604" cy="1017117"/>
            </a:xfrm>
            <a:prstGeom prst="rect">
              <a:avLst/>
            </a:prstGeom>
          </p:spPr>
        </p:pic>
        <p:pic>
          <p:nvPicPr>
            <p:cNvPr id="7" name="Picture 6"/>
            <p:cNvPicPr>
              <a:picLocks noChangeAspect="1"/>
            </p:cNvPicPr>
            <p:nvPr/>
          </p:nvPicPr>
          <p:blipFill rotWithShape="1">
            <a:blip r:embed="rId5"/>
            <a:srcRect t="6208" b="2282"/>
            <a:stretch/>
          </p:blipFill>
          <p:spPr>
            <a:xfrm>
              <a:off x="402771" y="4591611"/>
              <a:ext cx="2197604" cy="1177714"/>
            </a:xfrm>
            <a:prstGeom prst="rect">
              <a:avLst/>
            </a:prstGeom>
          </p:spPr>
        </p:pic>
        <p:sp>
          <p:nvSpPr>
            <p:cNvPr id="11" name="Rectangle 10"/>
            <p:cNvSpPr/>
            <p:nvPr/>
          </p:nvSpPr>
          <p:spPr>
            <a:xfrm>
              <a:off x="2873829" y="2099829"/>
              <a:ext cx="5595257" cy="3108543"/>
            </a:xfrm>
            <a:prstGeom prst="rect">
              <a:avLst/>
            </a:prstGeom>
          </p:spPr>
          <p:txBody>
            <a:bodyPr wrap="square">
              <a:spAutoFit/>
            </a:bodyPr>
            <a:lstStyle/>
            <a:p>
              <a:pPr eaLnBrk="1" hangingPunct="1"/>
              <a:r>
                <a:rPr lang="en-US" sz="2800" dirty="0">
                  <a:solidFill>
                    <a:srgbClr val="958D85"/>
                  </a:solidFill>
                  <a:latin typeface="Georgia" panose="02040502050405020303" pitchFamily="18" charset="0"/>
                  <a:ea typeface="MS PGothic" pitchFamily="34" charset="-128"/>
                  <a:cs typeface="+mn-cs"/>
                </a:rPr>
                <a:t>Top rating from Charity Navigator</a:t>
              </a:r>
            </a:p>
            <a:p>
              <a:pPr eaLnBrk="1" hangingPunct="1"/>
              <a:endParaRPr lang="en-US" sz="2800" dirty="0">
                <a:solidFill>
                  <a:srgbClr val="958D85"/>
                </a:solidFill>
                <a:latin typeface="Georgia" panose="02040502050405020303" pitchFamily="18" charset="0"/>
                <a:ea typeface="MS PGothic" pitchFamily="34" charset="-128"/>
                <a:cs typeface="+mn-cs"/>
              </a:endParaRPr>
            </a:p>
            <a:p>
              <a:pPr eaLnBrk="1" hangingPunct="1"/>
              <a:r>
                <a:rPr lang="en-US" sz="2800" dirty="0">
                  <a:solidFill>
                    <a:srgbClr val="958D85"/>
                  </a:solidFill>
                  <a:latin typeface="Georgia" panose="02040502050405020303" pitchFamily="18" charset="0"/>
                  <a:ea typeface="MS PGothic" pitchFamily="34" charset="-128"/>
                  <a:cs typeface="+mn-cs"/>
                </a:rPr>
                <a:t>World’s Outstanding Foundation </a:t>
              </a:r>
            </a:p>
            <a:p>
              <a:pPr eaLnBrk="1" hangingPunct="1"/>
              <a:endParaRPr lang="en-US" sz="2800" dirty="0">
                <a:solidFill>
                  <a:srgbClr val="958D85"/>
                </a:solidFill>
                <a:latin typeface="Georgia" panose="02040502050405020303" pitchFamily="18" charset="0"/>
                <a:ea typeface="MS PGothic" pitchFamily="34" charset="-128"/>
                <a:cs typeface="+mn-cs"/>
              </a:endParaRPr>
            </a:p>
            <a:p>
              <a:pPr eaLnBrk="1" hangingPunct="1"/>
              <a:r>
                <a:rPr lang="en-US" sz="2800" dirty="0">
                  <a:solidFill>
                    <a:srgbClr val="958D85"/>
                  </a:solidFill>
                  <a:latin typeface="Georgia" panose="02040502050405020303" pitchFamily="18" charset="0"/>
                  <a:ea typeface="MS PGothic" pitchFamily="34" charset="-128"/>
                  <a:cs typeface="+mn-cs"/>
                </a:rPr>
                <a:t>Top 10 charity changing the world</a:t>
              </a:r>
            </a:p>
            <a:p>
              <a:pPr eaLnBrk="1" hangingPunct="1"/>
              <a:endParaRPr lang="en-US" sz="2800" dirty="0">
                <a:solidFill>
                  <a:srgbClr val="958D85"/>
                </a:solidFill>
                <a:latin typeface="Georgia" panose="02040502050405020303" pitchFamily="18" charset="0"/>
                <a:ea typeface="MS PGothic" pitchFamily="34" charset="-128"/>
                <a:cs typeface="+mn-cs"/>
              </a:endParaRPr>
            </a:p>
            <a:p>
              <a:pPr eaLnBrk="1" hangingPunct="1"/>
              <a:r>
                <a:rPr lang="en-US" sz="2800" dirty="0">
                  <a:solidFill>
                    <a:srgbClr val="958D85"/>
                  </a:solidFill>
                  <a:latin typeface="Georgia" panose="02040502050405020303" pitchFamily="18" charset="0"/>
                  <a:ea typeface="MS PGothic" pitchFamily="34" charset="-128"/>
                  <a:cs typeface="+mn-cs"/>
                </a:rPr>
                <a:t>Careful oversight by Rotarians </a:t>
              </a:r>
            </a:p>
          </p:txBody>
        </p:sp>
      </p:grpSp>
    </p:spTree>
    <p:extLst>
      <p:ext uri="{BB962C8B-B14F-4D97-AF65-F5344CB8AC3E}">
        <p14:creationId xmlns:p14="http://schemas.microsoft.com/office/powerpoint/2010/main" val="3646868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OUR CAUSES // AREA OF FOCUS</a:t>
            </a:r>
            <a:endParaRPr lang="en-US" sz="2400" dirty="0"/>
          </a:p>
        </p:txBody>
      </p:sp>
      <p:sp>
        <p:nvSpPr>
          <p:cNvPr id="4" name="Rounded Rectangle 3"/>
          <p:cNvSpPr/>
          <p:nvPr/>
        </p:nvSpPr>
        <p:spPr>
          <a:xfrm>
            <a:off x="211015" y="1670538"/>
            <a:ext cx="8792308" cy="1651781"/>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28" name="Group 27"/>
          <p:cNvGrpSpPr/>
          <p:nvPr/>
        </p:nvGrpSpPr>
        <p:grpSpPr>
          <a:xfrm>
            <a:off x="399988" y="1895856"/>
            <a:ext cx="8408497" cy="1207008"/>
            <a:chOff x="399988" y="1895856"/>
            <a:chExt cx="8408497" cy="1207008"/>
          </a:xfrm>
        </p:grpSpPr>
        <p:sp>
          <p:nvSpPr>
            <p:cNvPr id="5" name="Rounded Rectangle 4"/>
            <p:cNvSpPr/>
            <p:nvPr/>
          </p:nvSpPr>
          <p:spPr>
            <a:xfrm>
              <a:off x="399988" y="1895856"/>
              <a:ext cx="1244921" cy="1207008"/>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ounded Rectangle 7"/>
            <p:cNvSpPr/>
            <p:nvPr/>
          </p:nvSpPr>
          <p:spPr>
            <a:xfrm>
              <a:off x="1778193" y="1895856"/>
              <a:ext cx="1244921" cy="1207008"/>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ounded Rectangle 9"/>
            <p:cNvSpPr/>
            <p:nvPr/>
          </p:nvSpPr>
          <p:spPr>
            <a:xfrm>
              <a:off x="3147606" y="1895856"/>
              <a:ext cx="1244921" cy="1207008"/>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ounded Rectangle 11"/>
            <p:cNvSpPr/>
            <p:nvPr/>
          </p:nvSpPr>
          <p:spPr>
            <a:xfrm>
              <a:off x="4604940" y="1895856"/>
              <a:ext cx="1244921" cy="1207008"/>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Rounded Rectangle 13"/>
            <p:cNvSpPr/>
            <p:nvPr/>
          </p:nvSpPr>
          <p:spPr>
            <a:xfrm>
              <a:off x="6097441" y="1895856"/>
              <a:ext cx="1244921" cy="1207008"/>
            </a:xfrm>
            <a:prstGeom prst="roundRect">
              <a:avLst>
                <a:gd name="adj" fmla="val 10000"/>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ounded Rectangle 15"/>
            <p:cNvSpPr/>
            <p:nvPr/>
          </p:nvSpPr>
          <p:spPr>
            <a:xfrm>
              <a:off x="7563564" y="1895856"/>
              <a:ext cx="1244921" cy="1207008"/>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9" name="Group 28"/>
          <p:cNvGrpSpPr/>
          <p:nvPr/>
        </p:nvGrpSpPr>
        <p:grpSpPr>
          <a:xfrm>
            <a:off x="399987" y="3322318"/>
            <a:ext cx="8554550" cy="2663813"/>
            <a:chOff x="399987" y="3322318"/>
            <a:chExt cx="8554550" cy="2663813"/>
          </a:xfrm>
        </p:grpSpPr>
        <p:sp>
          <p:nvSpPr>
            <p:cNvPr id="18" name="Freeform 17"/>
            <p:cNvSpPr/>
            <p:nvPr/>
          </p:nvSpPr>
          <p:spPr>
            <a:xfrm>
              <a:off x="414158" y="4263657"/>
              <a:ext cx="1244922" cy="1722473"/>
            </a:xfrm>
            <a:custGeom>
              <a:avLst/>
              <a:gdLst>
                <a:gd name="connsiteX0" fmla="*/ 130717 w 1244921"/>
                <a:gd name="connsiteY0" fmla="*/ 0 h 2011680"/>
                <a:gd name="connsiteX1" fmla="*/ 1114204 w 1244921"/>
                <a:gd name="connsiteY1" fmla="*/ 0 h 2011680"/>
                <a:gd name="connsiteX2" fmla="*/ 1244921 w 1244921"/>
                <a:gd name="connsiteY2" fmla="*/ 130717 h 2011680"/>
                <a:gd name="connsiteX3" fmla="*/ 1244921 w 1244921"/>
                <a:gd name="connsiteY3" fmla="*/ 2011680 h 2011680"/>
                <a:gd name="connsiteX4" fmla="*/ 1244921 w 1244921"/>
                <a:gd name="connsiteY4" fmla="*/ 2011680 h 2011680"/>
                <a:gd name="connsiteX5" fmla="*/ 0 w 1244921"/>
                <a:gd name="connsiteY5" fmla="*/ 2011680 h 2011680"/>
                <a:gd name="connsiteX6" fmla="*/ 0 w 1244921"/>
                <a:gd name="connsiteY6" fmla="*/ 2011680 h 2011680"/>
                <a:gd name="connsiteX7" fmla="*/ 0 w 1244921"/>
                <a:gd name="connsiteY7" fmla="*/ 130717 h 2011680"/>
                <a:gd name="connsiteX8" fmla="*/ 130717 w 1244921"/>
                <a:gd name="connsiteY8"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921" h="2011680">
                  <a:moveTo>
                    <a:pt x="1114204" y="2011680"/>
                  </a:moveTo>
                  <a:lnTo>
                    <a:pt x="130717" y="2011680"/>
                  </a:lnTo>
                  <a:cubicBezTo>
                    <a:pt x="58524" y="2011680"/>
                    <a:pt x="0" y="1953156"/>
                    <a:pt x="0" y="1880963"/>
                  </a:cubicBezTo>
                  <a:lnTo>
                    <a:pt x="0" y="0"/>
                  </a:lnTo>
                  <a:lnTo>
                    <a:pt x="0" y="0"/>
                  </a:lnTo>
                  <a:lnTo>
                    <a:pt x="1244921" y="0"/>
                  </a:lnTo>
                  <a:lnTo>
                    <a:pt x="1244921" y="0"/>
                  </a:lnTo>
                  <a:lnTo>
                    <a:pt x="1244921" y="1880963"/>
                  </a:lnTo>
                  <a:cubicBezTo>
                    <a:pt x="1244921" y="1953156"/>
                    <a:pt x="1186397" y="2011680"/>
                    <a:pt x="1114204" y="2011680"/>
                  </a:cubicBez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079" tIns="113792" rIns="152078" bIns="152078" numCol="1" spcCol="1270" anchor="t" anchorCtr="0">
              <a:noAutofit/>
            </a:bodyPr>
            <a:lstStyle/>
            <a:p>
              <a:pPr lvl="0" algn="ctr" defTabSz="711200">
                <a:lnSpc>
                  <a:spcPct val="90000"/>
                </a:lnSpc>
                <a:spcBef>
                  <a:spcPct val="0"/>
                </a:spcBef>
                <a:spcAft>
                  <a:spcPct val="35000"/>
                </a:spcAft>
              </a:pPr>
              <a:r>
                <a:rPr lang="en-US" sz="1600" kern="1200" dirty="0" smtClean="0"/>
                <a:t/>
              </a:r>
              <a:br>
                <a:rPr lang="en-US" sz="1600" kern="1200" dirty="0" smtClean="0"/>
              </a:br>
              <a:r>
                <a:rPr lang="en-US" sz="1600" kern="1200" dirty="0" smtClean="0"/>
                <a:t>Prevent and mediate conflict</a:t>
              </a:r>
              <a:endParaRPr lang="en-US" sz="1600" kern="1200" dirty="0"/>
            </a:p>
          </p:txBody>
        </p:sp>
        <p:sp>
          <p:nvSpPr>
            <p:cNvPr id="19" name="Freeform 18"/>
            <p:cNvSpPr/>
            <p:nvPr/>
          </p:nvSpPr>
          <p:spPr>
            <a:xfrm>
              <a:off x="1792364" y="4263657"/>
              <a:ext cx="1244922" cy="1722474"/>
            </a:xfrm>
            <a:custGeom>
              <a:avLst/>
              <a:gdLst>
                <a:gd name="connsiteX0" fmla="*/ 130717 w 1244921"/>
                <a:gd name="connsiteY0" fmla="*/ 0 h 2011680"/>
                <a:gd name="connsiteX1" fmla="*/ 1114204 w 1244921"/>
                <a:gd name="connsiteY1" fmla="*/ 0 h 2011680"/>
                <a:gd name="connsiteX2" fmla="*/ 1244921 w 1244921"/>
                <a:gd name="connsiteY2" fmla="*/ 130717 h 2011680"/>
                <a:gd name="connsiteX3" fmla="*/ 1244921 w 1244921"/>
                <a:gd name="connsiteY3" fmla="*/ 2011680 h 2011680"/>
                <a:gd name="connsiteX4" fmla="*/ 1244921 w 1244921"/>
                <a:gd name="connsiteY4" fmla="*/ 2011680 h 2011680"/>
                <a:gd name="connsiteX5" fmla="*/ 0 w 1244921"/>
                <a:gd name="connsiteY5" fmla="*/ 2011680 h 2011680"/>
                <a:gd name="connsiteX6" fmla="*/ 0 w 1244921"/>
                <a:gd name="connsiteY6" fmla="*/ 2011680 h 2011680"/>
                <a:gd name="connsiteX7" fmla="*/ 0 w 1244921"/>
                <a:gd name="connsiteY7" fmla="*/ 130717 h 2011680"/>
                <a:gd name="connsiteX8" fmla="*/ 130717 w 1244921"/>
                <a:gd name="connsiteY8"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921" h="2011680">
                  <a:moveTo>
                    <a:pt x="1114204" y="2011680"/>
                  </a:moveTo>
                  <a:lnTo>
                    <a:pt x="130717" y="2011680"/>
                  </a:lnTo>
                  <a:cubicBezTo>
                    <a:pt x="58524" y="2011680"/>
                    <a:pt x="0" y="1953156"/>
                    <a:pt x="0" y="1880963"/>
                  </a:cubicBezTo>
                  <a:lnTo>
                    <a:pt x="0" y="0"/>
                  </a:lnTo>
                  <a:lnTo>
                    <a:pt x="0" y="0"/>
                  </a:lnTo>
                  <a:lnTo>
                    <a:pt x="1244921" y="0"/>
                  </a:lnTo>
                  <a:lnTo>
                    <a:pt x="1244921" y="0"/>
                  </a:lnTo>
                  <a:lnTo>
                    <a:pt x="1244921" y="1880963"/>
                  </a:lnTo>
                  <a:cubicBezTo>
                    <a:pt x="1244921" y="1953156"/>
                    <a:pt x="1186397" y="2011680"/>
                    <a:pt x="1114204" y="2011680"/>
                  </a:cubicBez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078" tIns="113793" rIns="152079" bIns="152078" numCol="1" spcCol="1270" anchor="t" anchorCtr="0">
              <a:noAutofit/>
            </a:bodyPr>
            <a:lstStyle/>
            <a:p>
              <a:pPr lvl="0" algn="ctr" defTabSz="711200">
                <a:lnSpc>
                  <a:spcPct val="90000"/>
                </a:lnSpc>
                <a:spcBef>
                  <a:spcPct val="0"/>
                </a:spcBef>
                <a:spcAft>
                  <a:spcPct val="35000"/>
                </a:spcAft>
              </a:pPr>
              <a:r>
                <a:rPr lang="en-US" sz="1600" kern="1200" dirty="0" smtClean="0"/>
                <a:t/>
              </a:r>
              <a:br>
                <a:rPr lang="en-US" sz="1600" kern="1200" dirty="0" smtClean="0"/>
              </a:br>
              <a:r>
                <a:rPr lang="en-US" sz="1600" kern="1200" dirty="0" smtClean="0"/>
                <a:t>Polio, HIV/AIDS, Malaria</a:t>
              </a:r>
              <a:endParaRPr lang="en-US" sz="1600" kern="1200" dirty="0"/>
            </a:p>
          </p:txBody>
        </p:sp>
        <p:sp>
          <p:nvSpPr>
            <p:cNvPr id="20" name="Freeform 19"/>
            <p:cNvSpPr/>
            <p:nvPr/>
          </p:nvSpPr>
          <p:spPr>
            <a:xfrm>
              <a:off x="3161777" y="4263657"/>
              <a:ext cx="1244921" cy="1722474"/>
            </a:xfrm>
            <a:custGeom>
              <a:avLst/>
              <a:gdLst>
                <a:gd name="connsiteX0" fmla="*/ 130717 w 1244921"/>
                <a:gd name="connsiteY0" fmla="*/ 0 h 2011680"/>
                <a:gd name="connsiteX1" fmla="*/ 1114204 w 1244921"/>
                <a:gd name="connsiteY1" fmla="*/ 0 h 2011680"/>
                <a:gd name="connsiteX2" fmla="*/ 1244921 w 1244921"/>
                <a:gd name="connsiteY2" fmla="*/ 130717 h 2011680"/>
                <a:gd name="connsiteX3" fmla="*/ 1244921 w 1244921"/>
                <a:gd name="connsiteY3" fmla="*/ 2011680 h 2011680"/>
                <a:gd name="connsiteX4" fmla="*/ 1244921 w 1244921"/>
                <a:gd name="connsiteY4" fmla="*/ 2011680 h 2011680"/>
                <a:gd name="connsiteX5" fmla="*/ 0 w 1244921"/>
                <a:gd name="connsiteY5" fmla="*/ 2011680 h 2011680"/>
                <a:gd name="connsiteX6" fmla="*/ 0 w 1244921"/>
                <a:gd name="connsiteY6" fmla="*/ 2011680 h 2011680"/>
                <a:gd name="connsiteX7" fmla="*/ 0 w 1244921"/>
                <a:gd name="connsiteY7" fmla="*/ 130717 h 2011680"/>
                <a:gd name="connsiteX8" fmla="*/ 130717 w 1244921"/>
                <a:gd name="connsiteY8"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921" h="2011680">
                  <a:moveTo>
                    <a:pt x="1114204" y="2011680"/>
                  </a:moveTo>
                  <a:lnTo>
                    <a:pt x="130717" y="2011680"/>
                  </a:lnTo>
                  <a:cubicBezTo>
                    <a:pt x="58524" y="2011680"/>
                    <a:pt x="0" y="1953156"/>
                    <a:pt x="0" y="1880963"/>
                  </a:cubicBezTo>
                  <a:lnTo>
                    <a:pt x="0" y="0"/>
                  </a:lnTo>
                  <a:lnTo>
                    <a:pt x="0" y="0"/>
                  </a:lnTo>
                  <a:lnTo>
                    <a:pt x="1244921" y="0"/>
                  </a:lnTo>
                  <a:lnTo>
                    <a:pt x="1244921" y="0"/>
                  </a:lnTo>
                  <a:lnTo>
                    <a:pt x="1244921" y="1880963"/>
                  </a:lnTo>
                  <a:cubicBezTo>
                    <a:pt x="1244921" y="1953156"/>
                    <a:pt x="1186397" y="2011680"/>
                    <a:pt x="1114204" y="2011680"/>
                  </a:cubicBez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078" tIns="113793" rIns="152078" bIns="152078" numCol="1" spcCol="1270" anchor="t" anchorCtr="0">
              <a:noAutofit/>
            </a:bodyPr>
            <a:lstStyle/>
            <a:p>
              <a:pPr lvl="0" algn="ctr" defTabSz="711200">
                <a:lnSpc>
                  <a:spcPct val="90000"/>
                </a:lnSpc>
                <a:spcBef>
                  <a:spcPct val="0"/>
                </a:spcBef>
                <a:spcAft>
                  <a:spcPct val="35000"/>
                </a:spcAft>
              </a:pPr>
              <a:r>
                <a:rPr lang="en-US" sz="1600" kern="1200" dirty="0" smtClean="0"/>
                <a:t/>
              </a:r>
              <a:br>
                <a:rPr lang="en-US" sz="1600" kern="1200" dirty="0" smtClean="0"/>
              </a:br>
              <a:r>
                <a:rPr lang="en-US" sz="1600" kern="1200" dirty="0" smtClean="0"/>
                <a:t>Sanitation and </a:t>
              </a:r>
              <a:r>
                <a:rPr lang="en-US" sz="1600" dirty="0" smtClean="0"/>
                <a:t>hygiene</a:t>
              </a:r>
              <a:endParaRPr lang="en-US" sz="1600" kern="1200" dirty="0"/>
            </a:p>
          </p:txBody>
        </p:sp>
        <p:sp>
          <p:nvSpPr>
            <p:cNvPr id="21" name="Freeform 20"/>
            <p:cNvSpPr/>
            <p:nvPr/>
          </p:nvSpPr>
          <p:spPr>
            <a:xfrm>
              <a:off x="4552187" y="4178596"/>
              <a:ext cx="1339448" cy="1807535"/>
            </a:xfrm>
            <a:custGeom>
              <a:avLst/>
              <a:gdLst>
                <a:gd name="connsiteX0" fmla="*/ 130717 w 1244921"/>
                <a:gd name="connsiteY0" fmla="*/ 0 h 2011680"/>
                <a:gd name="connsiteX1" fmla="*/ 1114204 w 1244921"/>
                <a:gd name="connsiteY1" fmla="*/ 0 h 2011680"/>
                <a:gd name="connsiteX2" fmla="*/ 1244921 w 1244921"/>
                <a:gd name="connsiteY2" fmla="*/ 130717 h 2011680"/>
                <a:gd name="connsiteX3" fmla="*/ 1244921 w 1244921"/>
                <a:gd name="connsiteY3" fmla="*/ 2011680 h 2011680"/>
                <a:gd name="connsiteX4" fmla="*/ 1244921 w 1244921"/>
                <a:gd name="connsiteY4" fmla="*/ 2011680 h 2011680"/>
                <a:gd name="connsiteX5" fmla="*/ 0 w 1244921"/>
                <a:gd name="connsiteY5" fmla="*/ 2011680 h 2011680"/>
                <a:gd name="connsiteX6" fmla="*/ 0 w 1244921"/>
                <a:gd name="connsiteY6" fmla="*/ 2011680 h 2011680"/>
                <a:gd name="connsiteX7" fmla="*/ 0 w 1244921"/>
                <a:gd name="connsiteY7" fmla="*/ 130717 h 2011680"/>
                <a:gd name="connsiteX8" fmla="*/ 130717 w 1244921"/>
                <a:gd name="connsiteY8"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921" h="2011680">
                  <a:moveTo>
                    <a:pt x="1114204" y="2011680"/>
                  </a:moveTo>
                  <a:lnTo>
                    <a:pt x="130717" y="2011680"/>
                  </a:lnTo>
                  <a:cubicBezTo>
                    <a:pt x="58524" y="2011680"/>
                    <a:pt x="0" y="1953156"/>
                    <a:pt x="0" y="1880963"/>
                  </a:cubicBezTo>
                  <a:lnTo>
                    <a:pt x="0" y="0"/>
                  </a:lnTo>
                  <a:lnTo>
                    <a:pt x="0" y="0"/>
                  </a:lnTo>
                  <a:lnTo>
                    <a:pt x="1244921" y="0"/>
                  </a:lnTo>
                  <a:lnTo>
                    <a:pt x="1244921" y="0"/>
                  </a:lnTo>
                  <a:lnTo>
                    <a:pt x="1244921" y="1880963"/>
                  </a:lnTo>
                  <a:cubicBezTo>
                    <a:pt x="1244921" y="1953156"/>
                    <a:pt x="1186397" y="2011680"/>
                    <a:pt x="1114204" y="2011680"/>
                  </a:cubicBez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078" tIns="113793" rIns="152078" bIns="152078" numCol="1" spcCol="1270" anchor="t" anchorCtr="0">
              <a:noAutofit/>
            </a:bodyPr>
            <a:lstStyle/>
            <a:p>
              <a:pPr lvl="0" algn="ctr" defTabSz="711200">
                <a:spcBef>
                  <a:spcPct val="0"/>
                </a:spcBef>
                <a:spcAft>
                  <a:spcPct val="35000"/>
                </a:spcAft>
              </a:pPr>
              <a:r>
                <a:rPr lang="en-US" sz="1500" kern="1200" dirty="0" smtClean="0"/>
                <a:t/>
              </a:r>
              <a:br>
                <a:rPr lang="en-US" sz="1500" kern="1200" dirty="0" smtClean="0"/>
              </a:br>
              <a:r>
                <a:rPr lang="en-US" sz="1500" kern="1200" dirty="0" smtClean="0"/>
                <a:t>6 million children under 5 years of age die of malnutrition</a:t>
              </a:r>
              <a:endParaRPr lang="en-US" sz="1500" kern="1200" dirty="0"/>
            </a:p>
          </p:txBody>
        </p:sp>
        <p:sp>
          <p:nvSpPr>
            <p:cNvPr id="22" name="Freeform 21"/>
            <p:cNvSpPr/>
            <p:nvPr/>
          </p:nvSpPr>
          <p:spPr>
            <a:xfrm>
              <a:off x="6031528" y="4263657"/>
              <a:ext cx="1386550" cy="1722473"/>
            </a:xfrm>
            <a:custGeom>
              <a:avLst/>
              <a:gdLst>
                <a:gd name="connsiteX0" fmla="*/ 130717 w 1244921"/>
                <a:gd name="connsiteY0" fmla="*/ 0 h 2011680"/>
                <a:gd name="connsiteX1" fmla="*/ 1114204 w 1244921"/>
                <a:gd name="connsiteY1" fmla="*/ 0 h 2011680"/>
                <a:gd name="connsiteX2" fmla="*/ 1244921 w 1244921"/>
                <a:gd name="connsiteY2" fmla="*/ 130717 h 2011680"/>
                <a:gd name="connsiteX3" fmla="*/ 1244921 w 1244921"/>
                <a:gd name="connsiteY3" fmla="*/ 2011680 h 2011680"/>
                <a:gd name="connsiteX4" fmla="*/ 1244921 w 1244921"/>
                <a:gd name="connsiteY4" fmla="*/ 2011680 h 2011680"/>
                <a:gd name="connsiteX5" fmla="*/ 0 w 1244921"/>
                <a:gd name="connsiteY5" fmla="*/ 2011680 h 2011680"/>
                <a:gd name="connsiteX6" fmla="*/ 0 w 1244921"/>
                <a:gd name="connsiteY6" fmla="*/ 2011680 h 2011680"/>
                <a:gd name="connsiteX7" fmla="*/ 0 w 1244921"/>
                <a:gd name="connsiteY7" fmla="*/ 130717 h 2011680"/>
                <a:gd name="connsiteX8" fmla="*/ 130717 w 1244921"/>
                <a:gd name="connsiteY8"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921" h="2011680">
                  <a:moveTo>
                    <a:pt x="1114204" y="2011680"/>
                  </a:moveTo>
                  <a:lnTo>
                    <a:pt x="130717" y="2011680"/>
                  </a:lnTo>
                  <a:cubicBezTo>
                    <a:pt x="58524" y="2011680"/>
                    <a:pt x="0" y="1953156"/>
                    <a:pt x="0" y="1880963"/>
                  </a:cubicBezTo>
                  <a:lnTo>
                    <a:pt x="0" y="0"/>
                  </a:lnTo>
                  <a:lnTo>
                    <a:pt x="0" y="0"/>
                  </a:lnTo>
                  <a:lnTo>
                    <a:pt x="1244921" y="0"/>
                  </a:lnTo>
                  <a:lnTo>
                    <a:pt x="1244921" y="0"/>
                  </a:lnTo>
                  <a:lnTo>
                    <a:pt x="1244921" y="1880963"/>
                  </a:lnTo>
                  <a:cubicBezTo>
                    <a:pt x="1244921" y="1953156"/>
                    <a:pt x="1186397" y="2011680"/>
                    <a:pt x="1114204" y="2011680"/>
                  </a:cubicBezTo>
                  <a:close/>
                </a:path>
              </a:pathLst>
            </a:custGeom>
            <a:solidFill>
              <a:schemeClr val="accent1">
                <a:lumMod val="50000"/>
              </a:schemeClr>
            </a:solidFill>
            <a:ln w="254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078" tIns="113792" rIns="152078" bIns="182880" numCol="1" spcCol="1270" anchor="t" anchorCtr="0">
              <a:noAutofit/>
            </a:bodyPr>
            <a:lstStyle/>
            <a:p>
              <a:pPr lvl="0" algn="ctr" defTabSz="711200">
                <a:spcBef>
                  <a:spcPct val="0"/>
                </a:spcBef>
                <a:spcAft>
                  <a:spcPct val="35000"/>
                </a:spcAft>
              </a:pPr>
              <a:r>
                <a:rPr lang="en-US" sz="1600" dirty="0"/>
                <a:t/>
              </a:r>
              <a:br>
                <a:rPr lang="en-US" sz="1600" dirty="0"/>
              </a:br>
              <a:r>
                <a:rPr lang="en-US" sz="1600" dirty="0" smtClean="0"/>
                <a:t>775 million under 15 years of age are illiterate</a:t>
              </a:r>
              <a:endParaRPr lang="en-US" sz="1600" kern="1200" dirty="0"/>
            </a:p>
          </p:txBody>
        </p:sp>
        <p:sp>
          <p:nvSpPr>
            <p:cNvPr id="23" name="Freeform 22"/>
            <p:cNvSpPr/>
            <p:nvPr/>
          </p:nvSpPr>
          <p:spPr>
            <a:xfrm>
              <a:off x="7542072" y="4263657"/>
              <a:ext cx="1412465" cy="1722473"/>
            </a:xfrm>
            <a:custGeom>
              <a:avLst/>
              <a:gdLst>
                <a:gd name="connsiteX0" fmla="*/ 130717 w 1244921"/>
                <a:gd name="connsiteY0" fmla="*/ 0 h 2011680"/>
                <a:gd name="connsiteX1" fmla="*/ 1114204 w 1244921"/>
                <a:gd name="connsiteY1" fmla="*/ 0 h 2011680"/>
                <a:gd name="connsiteX2" fmla="*/ 1244921 w 1244921"/>
                <a:gd name="connsiteY2" fmla="*/ 130717 h 2011680"/>
                <a:gd name="connsiteX3" fmla="*/ 1244921 w 1244921"/>
                <a:gd name="connsiteY3" fmla="*/ 2011680 h 2011680"/>
                <a:gd name="connsiteX4" fmla="*/ 1244921 w 1244921"/>
                <a:gd name="connsiteY4" fmla="*/ 2011680 h 2011680"/>
                <a:gd name="connsiteX5" fmla="*/ 0 w 1244921"/>
                <a:gd name="connsiteY5" fmla="*/ 2011680 h 2011680"/>
                <a:gd name="connsiteX6" fmla="*/ 0 w 1244921"/>
                <a:gd name="connsiteY6" fmla="*/ 2011680 h 2011680"/>
                <a:gd name="connsiteX7" fmla="*/ 0 w 1244921"/>
                <a:gd name="connsiteY7" fmla="*/ 130717 h 2011680"/>
                <a:gd name="connsiteX8" fmla="*/ 130717 w 1244921"/>
                <a:gd name="connsiteY8"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921" h="2011680">
                  <a:moveTo>
                    <a:pt x="1114204" y="2011680"/>
                  </a:moveTo>
                  <a:lnTo>
                    <a:pt x="130717" y="2011680"/>
                  </a:lnTo>
                  <a:cubicBezTo>
                    <a:pt x="58524" y="2011680"/>
                    <a:pt x="0" y="1953156"/>
                    <a:pt x="0" y="1880963"/>
                  </a:cubicBezTo>
                  <a:lnTo>
                    <a:pt x="0" y="0"/>
                  </a:lnTo>
                  <a:lnTo>
                    <a:pt x="0" y="0"/>
                  </a:lnTo>
                  <a:lnTo>
                    <a:pt x="1244921" y="0"/>
                  </a:lnTo>
                  <a:lnTo>
                    <a:pt x="1244921" y="0"/>
                  </a:lnTo>
                  <a:lnTo>
                    <a:pt x="1244921" y="1880963"/>
                  </a:lnTo>
                  <a:cubicBezTo>
                    <a:pt x="1244921" y="1953156"/>
                    <a:pt x="1186397" y="2011680"/>
                    <a:pt x="1114204" y="2011680"/>
                  </a:cubicBez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078" tIns="113792" rIns="152078" bIns="152078" numCol="1" spcCol="1270" anchor="t" anchorCtr="0">
              <a:noAutofit/>
            </a:bodyPr>
            <a:lstStyle/>
            <a:p>
              <a:pPr lvl="0" algn="ctr" defTabSz="711200">
                <a:spcBef>
                  <a:spcPct val="0"/>
                </a:spcBef>
                <a:spcAft>
                  <a:spcPct val="35000"/>
                </a:spcAft>
              </a:pPr>
              <a:r>
                <a:rPr lang="en-US" sz="1550" dirty="0"/>
                <a:t/>
              </a:r>
              <a:br>
                <a:rPr lang="en-US" sz="1550" dirty="0"/>
              </a:br>
              <a:r>
                <a:rPr lang="en-US" sz="1550" dirty="0" smtClean="0"/>
                <a:t>Enhance projects in impoverished communities</a:t>
              </a:r>
              <a:endParaRPr lang="en-US" sz="1550" kern="1200" dirty="0"/>
            </a:p>
          </p:txBody>
        </p:sp>
        <p:sp>
          <p:nvSpPr>
            <p:cNvPr id="7" name="Freeform 6"/>
            <p:cNvSpPr/>
            <p:nvPr/>
          </p:nvSpPr>
          <p:spPr>
            <a:xfrm>
              <a:off x="399987" y="3322319"/>
              <a:ext cx="1244922" cy="1122090"/>
            </a:xfrm>
            <a:custGeom>
              <a:avLst/>
              <a:gdLst>
                <a:gd name="connsiteX0" fmla="*/ 130717 w 1244921"/>
                <a:gd name="connsiteY0" fmla="*/ 0 h 2011680"/>
                <a:gd name="connsiteX1" fmla="*/ 1114204 w 1244921"/>
                <a:gd name="connsiteY1" fmla="*/ 0 h 2011680"/>
                <a:gd name="connsiteX2" fmla="*/ 1244921 w 1244921"/>
                <a:gd name="connsiteY2" fmla="*/ 130717 h 2011680"/>
                <a:gd name="connsiteX3" fmla="*/ 1244921 w 1244921"/>
                <a:gd name="connsiteY3" fmla="*/ 2011680 h 2011680"/>
                <a:gd name="connsiteX4" fmla="*/ 1244921 w 1244921"/>
                <a:gd name="connsiteY4" fmla="*/ 2011680 h 2011680"/>
                <a:gd name="connsiteX5" fmla="*/ 0 w 1244921"/>
                <a:gd name="connsiteY5" fmla="*/ 2011680 h 2011680"/>
                <a:gd name="connsiteX6" fmla="*/ 0 w 1244921"/>
                <a:gd name="connsiteY6" fmla="*/ 2011680 h 2011680"/>
                <a:gd name="connsiteX7" fmla="*/ 0 w 1244921"/>
                <a:gd name="connsiteY7" fmla="*/ 130717 h 2011680"/>
                <a:gd name="connsiteX8" fmla="*/ 130717 w 1244921"/>
                <a:gd name="connsiteY8"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921" h="2011680">
                  <a:moveTo>
                    <a:pt x="1114204" y="2011680"/>
                  </a:moveTo>
                  <a:lnTo>
                    <a:pt x="130717" y="2011680"/>
                  </a:lnTo>
                  <a:cubicBezTo>
                    <a:pt x="58524" y="2011680"/>
                    <a:pt x="0" y="1953156"/>
                    <a:pt x="0" y="1880963"/>
                  </a:cubicBezTo>
                  <a:lnTo>
                    <a:pt x="0" y="0"/>
                  </a:lnTo>
                  <a:lnTo>
                    <a:pt x="0" y="0"/>
                  </a:lnTo>
                  <a:lnTo>
                    <a:pt x="1244921" y="0"/>
                  </a:lnTo>
                  <a:lnTo>
                    <a:pt x="1244921" y="0"/>
                  </a:lnTo>
                  <a:lnTo>
                    <a:pt x="1244921" y="1880963"/>
                  </a:lnTo>
                  <a:cubicBezTo>
                    <a:pt x="1244921" y="1953156"/>
                    <a:pt x="1186397" y="2011680"/>
                    <a:pt x="1114204" y="2011680"/>
                  </a:cubicBez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079" tIns="113792" rIns="152078" bIns="152078" numCol="1" spcCol="1270" anchor="t" anchorCtr="0">
              <a:noAutofit/>
            </a:bodyPr>
            <a:lstStyle/>
            <a:p>
              <a:pPr lvl="0" algn="ctr" defTabSz="711200">
                <a:lnSpc>
                  <a:spcPct val="90000"/>
                </a:lnSpc>
                <a:spcBef>
                  <a:spcPct val="0"/>
                </a:spcBef>
                <a:spcAft>
                  <a:spcPct val="35000"/>
                </a:spcAft>
              </a:pPr>
              <a:r>
                <a:rPr lang="en-US" sz="1600" kern="1200" dirty="0" smtClean="0"/>
                <a:t>Promoting peace</a:t>
              </a:r>
              <a:endParaRPr lang="en-US" sz="1600" kern="1200" dirty="0"/>
            </a:p>
          </p:txBody>
        </p:sp>
        <p:sp>
          <p:nvSpPr>
            <p:cNvPr id="9" name="Freeform 8"/>
            <p:cNvSpPr/>
            <p:nvPr/>
          </p:nvSpPr>
          <p:spPr>
            <a:xfrm>
              <a:off x="1778193" y="3322318"/>
              <a:ext cx="1244922" cy="1122091"/>
            </a:xfrm>
            <a:custGeom>
              <a:avLst/>
              <a:gdLst>
                <a:gd name="connsiteX0" fmla="*/ 130717 w 1244921"/>
                <a:gd name="connsiteY0" fmla="*/ 0 h 2011680"/>
                <a:gd name="connsiteX1" fmla="*/ 1114204 w 1244921"/>
                <a:gd name="connsiteY1" fmla="*/ 0 h 2011680"/>
                <a:gd name="connsiteX2" fmla="*/ 1244921 w 1244921"/>
                <a:gd name="connsiteY2" fmla="*/ 130717 h 2011680"/>
                <a:gd name="connsiteX3" fmla="*/ 1244921 w 1244921"/>
                <a:gd name="connsiteY3" fmla="*/ 2011680 h 2011680"/>
                <a:gd name="connsiteX4" fmla="*/ 1244921 w 1244921"/>
                <a:gd name="connsiteY4" fmla="*/ 2011680 h 2011680"/>
                <a:gd name="connsiteX5" fmla="*/ 0 w 1244921"/>
                <a:gd name="connsiteY5" fmla="*/ 2011680 h 2011680"/>
                <a:gd name="connsiteX6" fmla="*/ 0 w 1244921"/>
                <a:gd name="connsiteY6" fmla="*/ 2011680 h 2011680"/>
                <a:gd name="connsiteX7" fmla="*/ 0 w 1244921"/>
                <a:gd name="connsiteY7" fmla="*/ 130717 h 2011680"/>
                <a:gd name="connsiteX8" fmla="*/ 130717 w 1244921"/>
                <a:gd name="connsiteY8"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921" h="2011680">
                  <a:moveTo>
                    <a:pt x="1114204" y="2011680"/>
                  </a:moveTo>
                  <a:lnTo>
                    <a:pt x="130717" y="2011680"/>
                  </a:lnTo>
                  <a:cubicBezTo>
                    <a:pt x="58524" y="2011680"/>
                    <a:pt x="0" y="1953156"/>
                    <a:pt x="0" y="1880963"/>
                  </a:cubicBezTo>
                  <a:lnTo>
                    <a:pt x="0" y="0"/>
                  </a:lnTo>
                  <a:lnTo>
                    <a:pt x="0" y="0"/>
                  </a:lnTo>
                  <a:lnTo>
                    <a:pt x="1244921" y="0"/>
                  </a:lnTo>
                  <a:lnTo>
                    <a:pt x="1244921" y="0"/>
                  </a:lnTo>
                  <a:lnTo>
                    <a:pt x="1244921" y="1880963"/>
                  </a:lnTo>
                  <a:cubicBezTo>
                    <a:pt x="1244921" y="1953156"/>
                    <a:pt x="1186397" y="2011680"/>
                    <a:pt x="1114204" y="2011680"/>
                  </a:cubicBez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078" tIns="113793" rIns="152079" bIns="152078" numCol="1" spcCol="1270" anchor="t" anchorCtr="0">
              <a:noAutofit/>
            </a:bodyPr>
            <a:lstStyle/>
            <a:p>
              <a:pPr lvl="0" algn="ctr" defTabSz="711200">
                <a:lnSpc>
                  <a:spcPct val="90000"/>
                </a:lnSpc>
                <a:spcBef>
                  <a:spcPct val="0"/>
                </a:spcBef>
                <a:spcAft>
                  <a:spcPct val="35000"/>
                </a:spcAft>
              </a:pPr>
              <a:r>
                <a:rPr lang="en-US" sz="1600" kern="1200" dirty="0" smtClean="0"/>
                <a:t>Fighting disease</a:t>
              </a:r>
              <a:endParaRPr lang="en-US" sz="1600" kern="1200" dirty="0"/>
            </a:p>
          </p:txBody>
        </p:sp>
        <p:sp>
          <p:nvSpPr>
            <p:cNvPr id="11" name="Freeform 10"/>
            <p:cNvSpPr/>
            <p:nvPr/>
          </p:nvSpPr>
          <p:spPr>
            <a:xfrm>
              <a:off x="3147606" y="3322318"/>
              <a:ext cx="1244921" cy="1122091"/>
            </a:xfrm>
            <a:custGeom>
              <a:avLst/>
              <a:gdLst>
                <a:gd name="connsiteX0" fmla="*/ 130717 w 1244921"/>
                <a:gd name="connsiteY0" fmla="*/ 0 h 2011680"/>
                <a:gd name="connsiteX1" fmla="*/ 1114204 w 1244921"/>
                <a:gd name="connsiteY1" fmla="*/ 0 h 2011680"/>
                <a:gd name="connsiteX2" fmla="*/ 1244921 w 1244921"/>
                <a:gd name="connsiteY2" fmla="*/ 130717 h 2011680"/>
                <a:gd name="connsiteX3" fmla="*/ 1244921 w 1244921"/>
                <a:gd name="connsiteY3" fmla="*/ 2011680 h 2011680"/>
                <a:gd name="connsiteX4" fmla="*/ 1244921 w 1244921"/>
                <a:gd name="connsiteY4" fmla="*/ 2011680 h 2011680"/>
                <a:gd name="connsiteX5" fmla="*/ 0 w 1244921"/>
                <a:gd name="connsiteY5" fmla="*/ 2011680 h 2011680"/>
                <a:gd name="connsiteX6" fmla="*/ 0 w 1244921"/>
                <a:gd name="connsiteY6" fmla="*/ 2011680 h 2011680"/>
                <a:gd name="connsiteX7" fmla="*/ 0 w 1244921"/>
                <a:gd name="connsiteY7" fmla="*/ 130717 h 2011680"/>
                <a:gd name="connsiteX8" fmla="*/ 130717 w 1244921"/>
                <a:gd name="connsiteY8"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921" h="2011680">
                  <a:moveTo>
                    <a:pt x="1114204" y="2011680"/>
                  </a:moveTo>
                  <a:lnTo>
                    <a:pt x="130717" y="2011680"/>
                  </a:lnTo>
                  <a:cubicBezTo>
                    <a:pt x="58524" y="2011680"/>
                    <a:pt x="0" y="1953156"/>
                    <a:pt x="0" y="1880963"/>
                  </a:cubicBezTo>
                  <a:lnTo>
                    <a:pt x="0" y="0"/>
                  </a:lnTo>
                  <a:lnTo>
                    <a:pt x="0" y="0"/>
                  </a:lnTo>
                  <a:lnTo>
                    <a:pt x="1244921" y="0"/>
                  </a:lnTo>
                  <a:lnTo>
                    <a:pt x="1244921" y="0"/>
                  </a:lnTo>
                  <a:lnTo>
                    <a:pt x="1244921" y="1880963"/>
                  </a:lnTo>
                  <a:cubicBezTo>
                    <a:pt x="1244921" y="1953156"/>
                    <a:pt x="1186397" y="2011680"/>
                    <a:pt x="1114204" y="2011680"/>
                  </a:cubicBez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078" tIns="113793" rIns="152078" bIns="152078" numCol="1" spcCol="1270" anchor="t" anchorCtr="0">
              <a:noAutofit/>
            </a:bodyPr>
            <a:lstStyle/>
            <a:p>
              <a:pPr lvl="0" algn="ctr" defTabSz="711200">
                <a:lnSpc>
                  <a:spcPct val="90000"/>
                </a:lnSpc>
                <a:spcBef>
                  <a:spcPct val="0"/>
                </a:spcBef>
                <a:spcAft>
                  <a:spcPct val="35000"/>
                </a:spcAft>
              </a:pPr>
              <a:r>
                <a:rPr lang="en-US" sz="1600" kern="1200" dirty="0" smtClean="0"/>
                <a:t>Providing clean water</a:t>
              </a:r>
              <a:endParaRPr lang="en-US" sz="1600" kern="1200" dirty="0"/>
            </a:p>
          </p:txBody>
        </p:sp>
        <p:sp>
          <p:nvSpPr>
            <p:cNvPr id="13" name="Freeform 12"/>
            <p:cNvSpPr/>
            <p:nvPr/>
          </p:nvSpPr>
          <p:spPr>
            <a:xfrm>
              <a:off x="4552188" y="3322318"/>
              <a:ext cx="1339447" cy="1122091"/>
            </a:xfrm>
            <a:custGeom>
              <a:avLst/>
              <a:gdLst>
                <a:gd name="connsiteX0" fmla="*/ 130717 w 1244921"/>
                <a:gd name="connsiteY0" fmla="*/ 0 h 2011680"/>
                <a:gd name="connsiteX1" fmla="*/ 1114204 w 1244921"/>
                <a:gd name="connsiteY1" fmla="*/ 0 h 2011680"/>
                <a:gd name="connsiteX2" fmla="*/ 1244921 w 1244921"/>
                <a:gd name="connsiteY2" fmla="*/ 130717 h 2011680"/>
                <a:gd name="connsiteX3" fmla="*/ 1244921 w 1244921"/>
                <a:gd name="connsiteY3" fmla="*/ 2011680 h 2011680"/>
                <a:gd name="connsiteX4" fmla="*/ 1244921 w 1244921"/>
                <a:gd name="connsiteY4" fmla="*/ 2011680 h 2011680"/>
                <a:gd name="connsiteX5" fmla="*/ 0 w 1244921"/>
                <a:gd name="connsiteY5" fmla="*/ 2011680 h 2011680"/>
                <a:gd name="connsiteX6" fmla="*/ 0 w 1244921"/>
                <a:gd name="connsiteY6" fmla="*/ 2011680 h 2011680"/>
                <a:gd name="connsiteX7" fmla="*/ 0 w 1244921"/>
                <a:gd name="connsiteY7" fmla="*/ 130717 h 2011680"/>
                <a:gd name="connsiteX8" fmla="*/ 130717 w 1244921"/>
                <a:gd name="connsiteY8"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921" h="2011680">
                  <a:moveTo>
                    <a:pt x="1114204" y="2011680"/>
                  </a:moveTo>
                  <a:lnTo>
                    <a:pt x="130717" y="2011680"/>
                  </a:lnTo>
                  <a:cubicBezTo>
                    <a:pt x="58524" y="2011680"/>
                    <a:pt x="0" y="1953156"/>
                    <a:pt x="0" y="1880963"/>
                  </a:cubicBezTo>
                  <a:lnTo>
                    <a:pt x="0" y="0"/>
                  </a:lnTo>
                  <a:lnTo>
                    <a:pt x="0" y="0"/>
                  </a:lnTo>
                  <a:lnTo>
                    <a:pt x="1244921" y="0"/>
                  </a:lnTo>
                  <a:lnTo>
                    <a:pt x="1244921" y="0"/>
                  </a:lnTo>
                  <a:lnTo>
                    <a:pt x="1244921" y="1880963"/>
                  </a:lnTo>
                  <a:cubicBezTo>
                    <a:pt x="1244921" y="1953156"/>
                    <a:pt x="1186397" y="2011680"/>
                    <a:pt x="1114204" y="2011680"/>
                  </a:cubicBez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078" tIns="113793" rIns="152078" bIns="152078" numCol="1" spcCol="1270" anchor="t" anchorCtr="0">
              <a:noAutofit/>
            </a:bodyPr>
            <a:lstStyle/>
            <a:p>
              <a:pPr lvl="0" algn="ctr" defTabSz="711200">
                <a:lnSpc>
                  <a:spcPct val="90000"/>
                </a:lnSpc>
                <a:spcBef>
                  <a:spcPct val="0"/>
                </a:spcBef>
                <a:spcAft>
                  <a:spcPct val="35000"/>
                </a:spcAft>
              </a:pPr>
              <a:r>
                <a:rPr lang="en-US" sz="1600" kern="1200" dirty="0" smtClean="0"/>
                <a:t>Saving mothers and children</a:t>
              </a:r>
              <a:endParaRPr lang="en-US" sz="1600" kern="1200" dirty="0"/>
            </a:p>
          </p:txBody>
        </p:sp>
        <p:sp>
          <p:nvSpPr>
            <p:cNvPr id="15" name="Freeform 14"/>
            <p:cNvSpPr/>
            <p:nvPr/>
          </p:nvSpPr>
          <p:spPr>
            <a:xfrm>
              <a:off x="6048221" y="3322319"/>
              <a:ext cx="1355686" cy="1122090"/>
            </a:xfrm>
            <a:custGeom>
              <a:avLst/>
              <a:gdLst>
                <a:gd name="connsiteX0" fmla="*/ 130717 w 1244921"/>
                <a:gd name="connsiteY0" fmla="*/ 0 h 2011680"/>
                <a:gd name="connsiteX1" fmla="*/ 1114204 w 1244921"/>
                <a:gd name="connsiteY1" fmla="*/ 0 h 2011680"/>
                <a:gd name="connsiteX2" fmla="*/ 1244921 w 1244921"/>
                <a:gd name="connsiteY2" fmla="*/ 130717 h 2011680"/>
                <a:gd name="connsiteX3" fmla="*/ 1244921 w 1244921"/>
                <a:gd name="connsiteY3" fmla="*/ 2011680 h 2011680"/>
                <a:gd name="connsiteX4" fmla="*/ 1244921 w 1244921"/>
                <a:gd name="connsiteY4" fmla="*/ 2011680 h 2011680"/>
                <a:gd name="connsiteX5" fmla="*/ 0 w 1244921"/>
                <a:gd name="connsiteY5" fmla="*/ 2011680 h 2011680"/>
                <a:gd name="connsiteX6" fmla="*/ 0 w 1244921"/>
                <a:gd name="connsiteY6" fmla="*/ 2011680 h 2011680"/>
                <a:gd name="connsiteX7" fmla="*/ 0 w 1244921"/>
                <a:gd name="connsiteY7" fmla="*/ 130717 h 2011680"/>
                <a:gd name="connsiteX8" fmla="*/ 130717 w 1244921"/>
                <a:gd name="connsiteY8"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921" h="2011680">
                  <a:moveTo>
                    <a:pt x="1114204" y="2011680"/>
                  </a:moveTo>
                  <a:lnTo>
                    <a:pt x="130717" y="2011680"/>
                  </a:lnTo>
                  <a:cubicBezTo>
                    <a:pt x="58524" y="2011680"/>
                    <a:pt x="0" y="1953156"/>
                    <a:pt x="0" y="1880963"/>
                  </a:cubicBezTo>
                  <a:lnTo>
                    <a:pt x="0" y="0"/>
                  </a:lnTo>
                  <a:lnTo>
                    <a:pt x="0" y="0"/>
                  </a:lnTo>
                  <a:lnTo>
                    <a:pt x="1244921" y="0"/>
                  </a:lnTo>
                  <a:lnTo>
                    <a:pt x="1244921" y="0"/>
                  </a:lnTo>
                  <a:lnTo>
                    <a:pt x="1244921" y="1880963"/>
                  </a:lnTo>
                  <a:cubicBezTo>
                    <a:pt x="1244921" y="1953156"/>
                    <a:pt x="1186397" y="2011680"/>
                    <a:pt x="1114204" y="2011680"/>
                  </a:cubicBez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078" tIns="113792" rIns="152078" bIns="152078" numCol="1" spcCol="1270" anchor="t" anchorCtr="0">
              <a:noAutofit/>
            </a:bodyPr>
            <a:lstStyle/>
            <a:p>
              <a:pPr lvl="0" algn="ctr" defTabSz="711200">
                <a:lnSpc>
                  <a:spcPct val="90000"/>
                </a:lnSpc>
                <a:spcBef>
                  <a:spcPct val="0"/>
                </a:spcBef>
                <a:spcAft>
                  <a:spcPct val="35000"/>
                </a:spcAft>
              </a:pPr>
              <a:r>
                <a:rPr lang="en-US" sz="1600" kern="1200" dirty="0" smtClean="0"/>
                <a:t>Supporting education</a:t>
              </a:r>
              <a:endParaRPr lang="en-US" sz="1600" kern="1200" dirty="0"/>
            </a:p>
          </p:txBody>
        </p:sp>
        <p:sp>
          <p:nvSpPr>
            <p:cNvPr id="17" name="Freeform 16"/>
            <p:cNvSpPr/>
            <p:nvPr/>
          </p:nvSpPr>
          <p:spPr>
            <a:xfrm>
              <a:off x="7543798" y="3322319"/>
              <a:ext cx="1396567" cy="1122090"/>
            </a:xfrm>
            <a:custGeom>
              <a:avLst/>
              <a:gdLst>
                <a:gd name="connsiteX0" fmla="*/ 130717 w 1244921"/>
                <a:gd name="connsiteY0" fmla="*/ 0 h 2011680"/>
                <a:gd name="connsiteX1" fmla="*/ 1114204 w 1244921"/>
                <a:gd name="connsiteY1" fmla="*/ 0 h 2011680"/>
                <a:gd name="connsiteX2" fmla="*/ 1244921 w 1244921"/>
                <a:gd name="connsiteY2" fmla="*/ 130717 h 2011680"/>
                <a:gd name="connsiteX3" fmla="*/ 1244921 w 1244921"/>
                <a:gd name="connsiteY3" fmla="*/ 2011680 h 2011680"/>
                <a:gd name="connsiteX4" fmla="*/ 1244921 w 1244921"/>
                <a:gd name="connsiteY4" fmla="*/ 2011680 h 2011680"/>
                <a:gd name="connsiteX5" fmla="*/ 0 w 1244921"/>
                <a:gd name="connsiteY5" fmla="*/ 2011680 h 2011680"/>
                <a:gd name="connsiteX6" fmla="*/ 0 w 1244921"/>
                <a:gd name="connsiteY6" fmla="*/ 2011680 h 2011680"/>
                <a:gd name="connsiteX7" fmla="*/ 0 w 1244921"/>
                <a:gd name="connsiteY7" fmla="*/ 130717 h 2011680"/>
                <a:gd name="connsiteX8" fmla="*/ 130717 w 1244921"/>
                <a:gd name="connsiteY8"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921" h="2011680">
                  <a:moveTo>
                    <a:pt x="1114204" y="2011680"/>
                  </a:moveTo>
                  <a:lnTo>
                    <a:pt x="130717" y="2011680"/>
                  </a:lnTo>
                  <a:cubicBezTo>
                    <a:pt x="58524" y="2011680"/>
                    <a:pt x="0" y="1953156"/>
                    <a:pt x="0" y="1880963"/>
                  </a:cubicBezTo>
                  <a:lnTo>
                    <a:pt x="0" y="0"/>
                  </a:lnTo>
                  <a:lnTo>
                    <a:pt x="0" y="0"/>
                  </a:lnTo>
                  <a:lnTo>
                    <a:pt x="1244921" y="0"/>
                  </a:lnTo>
                  <a:lnTo>
                    <a:pt x="1244921" y="0"/>
                  </a:lnTo>
                  <a:lnTo>
                    <a:pt x="1244921" y="1880963"/>
                  </a:lnTo>
                  <a:cubicBezTo>
                    <a:pt x="1244921" y="1953156"/>
                    <a:pt x="1186397" y="2011680"/>
                    <a:pt x="1114204" y="2011680"/>
                  </a:cubicBez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078" tIns="113792" rIns="152078" bIns="152078" numCol="1" spcCol="1270" anchor="t" anchorCtr="0">
              <a:noAutofit/>
            </a:bodyPr>
            <a:lstStyle/>
            <a:p>
              <a:pPr lvl="0" algn="ctr" defTabSz="711200">
                <a:lnSpc>
                  <a:spcPct val="90000"/>
                </a:lnSpc>
                <a:spcBef>
                  <a:spcPct val="0"/>
                </a:spcBef>
                <a:spcAft>
                  <a:spcPct val="35000"/>
                </a:spcAft>
              </a:pPr>
              <a:r>
                <a:rPr lang="en-US" sz="1600" kern="1200" dirty="0" smtClean="0"/>
                <a:t>Growing local economies</a:t>
              </a:r>
              <a:endParaRPr lang="en-US" sz="1600" kern="1200" dirty="0"/>
            </a:p>
          </p:txBody>
        </p:sp>
      </p:grpSp>
    </p:spTree>
    <p:extLst>
      <p:ext uri="{BB962C8B-B14F-4D97-AF65-F5344CB8AC3E}">
        <p14:creationId xmlns:p14="http://schemas.microsoft.com/office/powerpoint/2010/main" val="3280207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Arial Narrow" pitchFamily="34" charset="0"/>
                <a:ea typeface="ＭＳ Ｐゴシック" pitchFamily="34" charset="-128"/>
              </a:rPr>
              <a:t>AN ILLUSTRATION OF ROTARY FOUNDATION FUNDING</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grpSp>
        <p:nvGrpSpPr>
          <p:cNvPr id="4" name="Group 64"/>
          <p:cNvGrpSpPr>
            <a:grpSpLocks/>
          </p:cNvGrpSpPr>
          <p:nvPr/>
        </p:nvGrpSpPr>
        <p:grpSpPr bwMode="auto">
          <a:xfrm>
            <a:off x="153988" y="1895358"/>
            <a:ext cx="1256208" cy="3632200"/>
            <a:chOff x="97" y="1669"/>
            <a:chExt cx="1151" cy="2288"/>
          </a:xfrm>
        </p:grpSpPr>
        <p:sp>
          <p:nvSpPr>
            <p:cNvPr id="5" name="Rectangle 7"/>
            <p:cNvSpPr>
              <a:spLocks noChangeArrowheads="1"/>
            </p:cNvSpPr>
            <p:nvPr/>
          </p:nvSpPr>
          <p:spPr bwMode="auto">
            <a:xfrm>
              <a:off x="97" y="1669"/>
              <a:ext cx="1151" cy="2288"/>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6" name="Text Box 6"/>
            <p:cNvSpPr txBox="1">
              <a:spLocks noChangeArrowheads="1"/>
            </p:cNvSpPr>
            <p:nvPr/>
          </p:nvSpPr>
          <p:spPr bwMode="auto">
            <a:xfrm>
              <a:off x="109" y="2240"/>
              <a:ext cx="1121"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ROTARIAN</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CONTRI-BUTIONS</a:t>
              </a:r>
            </a:p>
          </p:txBody>
        </p:sp>
      </p:grpSp>
      <p:sp>
        <p:nvSpPr>
          <p:cNvPr id="7" name="Line 12"/>
          <p:cNvSpPr>
            <a:spLocks noChangeShapeType="1"/>
          </p:cNvSpPr>
          <p:nvPr/>
        </p:nvSpPr>
        <p:spPr bwMode="auto">
          <a:xfrm>
            <a:off x="1428751" y="2674820"/>
            <a:ext cx="56710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pic>
        <p:nvPicPr>
          <p:cNvPr id="8" name="Picture 9"/>
          <p:cNvPicPr>
            <a:picLocks noChangeAspect="1" noChangeArrowheads="1"/>
          </p:cNvPicPr>
          <p:nvPr/>
        </p:nvPicPr>
        <p:blipFill>
          <a:blip r:embed="rId3"/>
          <a:srcRect/>
          <a:stretch>
            <a:fillRect/>
          </a:stretch>
        </p:blipFill>
        <p:spPr bwMode="auto">
          <a:xfrm>
            <a:off x="2024067" y="1942983"/>
            <a:ext cx="1618154" cy="133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10"/>
          <p:cNvPicPr>
            <a:picLocks noChangeAspect="1" noChangeArrowheads="1"/>
          </p:cNvPicPr>
          <p:nvPr/>
        </p:nvPicPr>
        <p:blipFill>
          <a:blip r:embed="rId4"/>
          <a:srcRect/>
          <a:stretch>
            <a:fillRect/>
          </a:stretch>
        </p:blipFill>
        <p:spPr bwMode="auto">
          <a:xfrm>
            <a:off x="2016364" y="3396157"/>
            <a:ext cx="1624629" cy="106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11"/>
          <p:cNvPicPr>
            <a:picLocks noChangeAspect="1" noChangeArrowheads="1"/>
          </p:cNvPicPr>
          <p:nvPr/>
        </p:nvPicPr>
        <p:blipFill>
          <a:blip r:embed="rId5"/>
          <a:srcRect/>
          <a:stretch>
            <a:fillRect/>
          </a:stretch>
        </p:blipFill>
        <p:spPr bwMode="auto">
          <a:xfrm>
            <a:off x="2006600" y="4647106"/>
            <a:ext cx="1622430" cy="106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 name="Line 21"/>
          <p:cNvSpPr>
            <a:spLocks noChangeShapeType="1"/>
          </p:cNvSpPr>
          <p:nvPr/>
        </p:nvSpPr>
        <p:spPr bwMode="auto">
          <a:xfrm>
            <a:off x="3661090" y="3905133"/>
            <a:ext cx="375924"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13" name="Line 22"/>
          <p:cNvSpPr>
            <a:spLocks noChangeShapeType="1"/>
          </p:cNvSpPr>
          <p:nvPr/>
        </p:nvSpPr>
        <p:spPr bwMode="auto">
          <a:xfrm>
            <a:off x="3685707" y="5119570"/>
            <a:ext cx="36576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grpSp>
        <p:nvGrpSpPr>
          <p:cNvPr id="14" name="Group 63"/>
          <p:cNvGrpSpPr>
            <a:grpSpLocks/>
          </p:cNvGrpSpPr>
          <p:nvPr/>
        </p:nvGrpSpPr>
        <p:grpSpPr bwMode="auto">
          <a:xfrm>
            <a:off x="4081463" y="3427295"/>
            <a:ext cx="1150937" cy="1001713"/>
            <a:chOff x="2571" y="2634"/>
            <a:chExt cx="725" cy="631"/>
          </a:xfrm>
          <a:solidFill>
            <a:srgbClr val="FFFDCE"/>
          </a:solidFill>
        </p:grpSpPr>
        <p:sp>
          <p:nvSpPr>
            <p:cNvPr id="15" name="Rectangle 16"/>
            <p:cNvSpPr>
              <a:spLocks noChangeArrowheads="1"/>
            </p:cNvSpPr>
            <p:nvPr/>
          </p:nvSpPr>
          <p:spPr bwMode="auto">
            <a:xfrm>
              <a:off x="2571" y="2634"/>
              <a:ext cx="725" cy="631"/>
            </a:xfrm>
            <a:prstGeom prst="rect">
              <a:avLst/>
            </a:prstGeom>
            <a:grp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16" name="Text Box 15"/>
            <p:cNvSpPr txBox="1">
              <a:spLocks noChangeArrowheads="1"/>
            </p:cNvSpPr>
            <p:nvPr/>
          </p:nvSpPr>
          <p:spPr bwMode="auto">
            <a:xfrm>
              <a:off x="2679" y="2849"/>
              <a:ext cx="512" cy="2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1" i="1" u="none" strike="noStrike" kern="0" cap="none" spc="0" normalizeH="0" baseline="0" noProof="0" dirty="0" smtClean="0">
                  <a:ln>
                    <a:noFill/>
                  </a:ln>
                  <a:solidFill>
                    <a:srgbClr val="6600CC"/>
                  </a:solidFill>
                  <a:effectLst/>
                  <a:uLnTx/>
                  <a:uFillTx/>
                  <a:latin typeface="Calibri" charset="0"/>
                  <a:cs typeface="Arial" charset="0"/>
                </a:rPr>
                <a:t>SHARE</a:t>
              </a:r>
            </a:p>
          </p:txBody>
        </p:sp>
      </p:grpSp>
      <p:grpSp>
        <p:nvGrpSpPr>
          <p:cNvPr id="17" name="Group 62"/>
          <p:cNvGrpSpPr>
            <a:grpSpLocks/>
          </p:cNvGrpSpPr>
          <p:nvPr/>
        </p:nvGrpSpPr>
        <p:grpSpPr bwMode="auto">
          <a:xfrm>
            <a:off x="4070350" y="4692533"/>
            <a:ext cx="1501775" cy="750887"/>
            <a:chOff x="2564" y="3431"/>
            <a:chExt cx="946" cy="473"/>
          </a:xfrm>
        </p:grpSpPr>
        <p:sp>
          <p:nvSpPr>
            <p:cNvPr id="18" name="Rectangle 19"/>
            <p:cNvSpPr>
              <a:spLocks noChangeArrowheads="1"/>
            </p:cNvSpPr>
            <p:nvPr/>
          </p:nvSpPr>
          <p:spPr bwMode="auto">
            <a:xfrm>
              <a:off x="2564" y="3431"/>
              <a:ext cx="946" cy="473"/>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19" name="Text Box 18"/>
            <p:cNvSpPr txBox="1">
              <a:spLocks noChangeArrowheads="1"/>
            </p:cNvSpPr>
            <p:nvPr/>
          </p:nvSpPr>
          <p:spPr bwMode="auto">
            <a:xfrm>
              <a:off x="2589" y="3480"/>
              <a:ext cx="90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smtClean="0">
                  <a:ln>
                    <a:noFill/>
                  </a:ln>
                  <a:solidFill>
                    <a:srgbClr val="6600CC"/>
                  </a:solidFill>
                  <a:effectLst/>
                  <a:uLnTx/>
                  <a:uFillTx/>
                  <a:latin typeface="Calibri" charset="0"/>
                  <a:cs typeface="Arial" charset="0"/>
                </a:rPr>
                <a:t>INVESTMENT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smtClean="0">
                  <a:ln>
                    <a:noFill/>
                  </a:ln>
                  <a:solidFill>
                    <a:srgbClr val="6600CC"/>
                  </a:solidFill>
                  <a:effectLst/>
                  <a:uLnTx/>
                  <a:uFillTx/>
                  <a:latin typeface="Calibri" charset="0"/>
                  <a:cs typeface="Arial" charset="0"/>
                </a:rPr>
                <a:t>EARNINGS</a:t>
              </a:r>
            </a:p>
          </p:txBody>
        </p:sp>
      </p:grpSp>
      <p:sp>
        <p:nvSpPr>
          <p:cNvPr id="20" name="Line 23"/>
          <p:cNvSpPr>
            <a:spLocks noChangeShapeType="1"/>
          </p:cNvSpPr>
          <p:nvPr/>
        </p:nvSpPr>
        <p:spPr bwMode="auto">
          <a:xfrm flipV="1">
            <a:off x="4697413" y="4452820"/>
            <a:ext cx="0" cy="2000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21" name="Text Box 24"/>
          <p:cNvSpPr txBox="1">
            <a:spLocks noChangeArrowheads="1"/>
          </p:cNvSpPr>
          <p:nvPr/>
        </p:nvSpPr>
        <p:spPr bwMode="auto">
          <a:xfrm>
            <a:off x="5638796" y="3063859"/>
            <a:ext cx="1419233" cy="923330"/>
          </a:xfrm>
          <a:prstGeom prst="rect">
            <a:avLst/>
          </a:prstGeom>
          <a:solidFill>
            <a:srgbClr val="FFFDCE"/>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DISTRICT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DESIGNATED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FUND (DDF)</a:t>
            </a:r>
          </a:p>
        </p:txBody>
      </p:sp>
      <p:grpSp>
        <p:nvGrpSpPr>
          <p:cNvPr id="22" name="Group 29"/>
          <p:cNvGrpSpPr>
            <a:grpSpLocks/>
          </p:cNvGrpSpPr>
          <p:nvPr/>
        </p:nvGrpSpPr>
        <p:grpSpPr bwMode="auto">
          <a:xfrm>
            <a:off x="5872167" y="4143258"/>
            <a:ext cx="1150938" cy="1001713"/>
            <a:chOff x="3947" y="3197"/>
            <a:chExt cx="725" cy="631"/>
          </a:xfrm>
          <a:solidFill>
            <a:srgbClr val="FFFDCE"/>
          </a:solidFill>
        </p:grpSpPr>
        <p:sp>
          <p:nvSpPr>
            <p:cNvPr id="23" name="Rectangle 27"/>
            <p:cNvSpPr>
              <a:spLocks noChangeArrowheads="1"/>
            </p:cNvSpPr>
            <p:nvPr/>
          </p:nvSpPr>
          <p:spPr bwMode="auto">
            <a:xfrm>
              <a:off x="3947" y="3197"/>
              <a:ext cx="725" cy="631"/>
            </a:xfrm>
            <a:prstGeom prst="rect">
              <a:avLst/>
            </a:prstGeom>
            <a:grp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24" name="Text Box 25"/>
            <p:cNvSpPr txBox="1">
              <a:spLocks noChangeArrowheads="1"/>
            </p:cNvSpPr>
            <p:nvPr/>
          </p:nvSpPr>
          <p:spPr bwMode="auto">
            <a:xfrm>
              <a:off x="4016" y="3323"/>
              <a:ext cx="577" cy="40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WORLD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800" b="1" i="0" u="none" strike="noStrike" kern="0" cap="none" spc="0" normalizeH="0" baseline="0" noProof="0" dirty="0" smtClean="0">
                  <a:ln>
                    <a:noFill/>
                  </a:ln>
                  <a:solidFill>
                    <a:srgbClr val="6600CC"/>
                  </a:solidFill>
                  <a:effectLst/>
                  <a:uLnTx/>
                  <a:uFillTx/>
                  <a:latin typeface="Calibri" charset="0"/>
                  <a:cs typeface="Arial" charset="0"/>
                </a:rPr>
                <a:t>FUND</a:t>
              </a:r>
            </a:p>
          </p:txBody>
        </p:sp>
      </p:grpSp>
      <p:sp>
        <p:nvSpPr>
          <p:cNvPr id="25" name="Rectangle 35"/>
          <p:cNvSpPr>
            <a:spLocks noChangeArrowheads="1"/>
          </p:cNvSpPr>
          <p:nvPr/>
        </p:nvSpPr>
        <p:spPr bwMode="auto">
          <a:xfrm>
            <a:off x="7464425" y="1858845"/>
            <a:ext cx="1541463" cy="3632200"/>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smtClean="0">
              <a:ln>
                <a:noFill/>
              </a:ln>
              <a:solidFill>
                <a:srgbClr val="6600CC"/>
              </a:solidFill>
              <a:effectLst/>
              <a:uLnTx/>
              <a:uFillTx/>
              <a:latin typeface="Calibri" panose="020F0502020204030204" pitchFamily="34" charset="0"/>
              <a:cs typeface="Arial" panose="020B0604020202020204" pitchFamily="34" charset="0"/>
            </a:endParaRPr>
          </a:p>
        </p:txBody>
      </p:sp>
      <p:sp>
        <p:nvSpPr>
          <p:cNvPr id="26" name="Text Box 32"/>
          <p:cNvSpPr txBox="1">
            <a:spLocks noChangeArrowheads="1"/>
          </p:cNvSpPr>
          <p:nvPr/>
        </p:nvSpPr>
        <p:spPr bwMode="auto">
          <a:xfrm>
            <a:off x="7500985" y="2489578"/>
            <a:ext cx="149169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defRPr/>
            </a:pPr>
            <a:r>
              <a:rPr lang="en-US" altLang="en-US" sz="1800" b="1" dirty="0" smtClean="0">
                <a:solidFill>
                  <a:srgbClr val="6600CC"/>
                </a:solidFill>
                <a:latin typeface="Calibri" charset="0"/>
              </a:rPr>
              <a:t>THE</a:t>
            </a:r>
            <a:br>
              <a:rPr lang="en-US" altLang="en-US" sz="1800" b="1" dirty="0" smtClean="0">
                <a:solidFill>
                  <a:srgbClr val="6600CC"/>
                </a:solidFill>
                <a:latin typeface="Calibri" charset="0"/>
              </a:rPr>
            </a:br>
            <a:r>
              <a:rPr lang="en-US" altLang="en-US" sz="1800" b="1" dirty="0" smtClean="0">
                <a:solidFill>
                  <a:srgbClr val="6600CC"/>
                </a:solidFill>
                <a:latin typeface="Calibri" charset="0"/>
              </a:rPr>
              <a:t>ROTARY</a:t>
            </a:r>
            <a:br>
              <a:rPr lang="en-US" altLang="en-US" sz="1800" b="1" dirty="0" smtClean="0">
                <a:solidFill>
                  <a:srgbClr val="6600CC"/>
                </a:solidFill>
                <a:latin typeface="Calibri" charset="0"/>
              </a:rPr>
            </a:br>
            <a:r>
              <a:rPr lang="en-US" altLang="en-US" sz="1800" b="1" dirty="0" smtClean="0">
                <a:solidFill>
                  <a:srgbClr val="6600CC"/>
                </a:solidFill>
                <a:latin typeface="Calibri" charset="0"/>
              </a:rPr>
              <a:t>FOUNDATION</a:t>
            </a:r>
            <a:br>
              <a:rPr lang="en-US" altLang="en-US" sz="1800" b="1" dirty="0" smtClean="0">
                <a:solidFill>
                  <a:srgbClr val="6600CC"/>
                </a:solidFill>
                <a:latin typeface="Calibri" charset="0"/>
              </a:rPr>
            </a:br>
            <a:r>
              <a:rPr lang="en-US" altLang="en-US" sz="1800" b="1" dirty="0" smtClean="0">
                <a:solidFill>
                  <a:srgbClr val="6600CC"/>
                </a:solidFill>
                <a:latin typeface="Calibri" charset="0"/>
              </a:rPr>
              <a:t>(TRF)</a:t>
            </a:r>
          </a:p>
          <a:p>
            <a:pPr algn="ctr" eaLnBrk="1" hangingPunct="1">
              <a:spcBef>
                <a:spcPct val="0"/>
              </a:spcBef>
              <a:buFontTx/>
              <a:buNone/>
              <a:defRPr/>
            </a:pPr>
            <a:r>
              <a:rPr lang="en-US" altLang="en-US" sz="1800" b="1" dirty="0" smtClean="0">
                <a:solidFill>
                  <a:srgbClr val="6600CC"/>
                </a:solidFill>
                <a:latin typeface="Calibri" charset="0"/>
              </a:rPr>
              <a:t>PROGRAM</a:t>
            </a:r>
          </a:p>
          <a:p>
            <a:pPr algn="ctr" eaLnBrk="1" hangingPunct="1">
              <a:spcBef>
                <a:spcPct val="0"/>
              </a:spcBef>
              <a:buFontTx/>
              <a:buNone/>
              <a:defRPr/>
            </a:pPr>
            <a:r>
              <a:rPr lang="en-US" altLang="en-US" sz="1800" b="1" dirty="0" smtClean="0">
                <a:solidFill>
                  <a:srgbClr val="6600CC"/>
                </a:solidFill>
                <a:latin typeface="Calibri" charset="0"/>
              </a:rPr>
              <a:t>FUNDING</a:t>
            </a:r>
          </a:p>
        </p:txBody>
      </p:sp>
      <p:sp>
        <p:nvSpPr>
          <p:cNvPr id="27" name="Line 47"/>
          <p:cNvSpPr>
            <a:spLocks noChangeShapeType="1"/>
          </p:cNvSpPr>
          <p:nvPr/>
        </p:nvSpPr>
        <p:spPr bwMode="auto">
          <a:xfrm>
            <a:off x="3661089" y="2674820"/>
            <a:ext cx="372500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28" name="Line 48"/>
          <p:cNvSpPr>
            <a:spLocks noChangeShapeType="1"/>
          </p:cNvSpPr>
          <p:nvPr/>
        </p:nvSpPr>
        <p:spPr bwMode="auto">
          <a:xfrm>
            <a:off x="5297487" y="4352808"/>
            <a:ext cx="54864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29" name="Line 51"/>
          <p:cNvSpPr>
            <a:spLocks noChangeShapeType="1"/>
          </p:cNvSpPr>
          <p:nvPr/>
        </p:nvSpPr>
        <p:spPr bwMode="auto">
          <a:xfrm>
            <a:off x="5316538" y="3668595"/>
            <a:ext cx="2381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30" name="Line 52"/>
          <p:cNvSpPr>
            <a:spLocks noChangeShapeType="1"/>
          </p:cNvSpPr>
          <p:nvPr/>
        </p:nvSpPr>
        <p:spPr bwMode="auto">
          <a:xfrm>
            <a:off x="7107797" y="3519370"/>
            <a:ext cx="36576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31" name="Line 53"/>
          <p:cNvSpPr>
            <a:spLocks noChangeShapeType="1"/>
          </p:cNvSpPr>
          <p:nvPr/>
        </p:nvSpPr>
        <p:spPr bwMode="auto">
          <a:xfrm>
            <a:off x="7065980" y="4709995"/>
            <a:ext cx="36576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32" name="Line 12"/>
          <p:cNvSpPr>
            <a:spLocks noChangeShapeType="1"/>
          </p:cNvSpPr>
          <p:nvPr/>
        </p:nvSpPr>
        <p:spPr bwMode="auto">
          <a:xfrm>
            <a:off x="1401763" y="3905133"/>
            <a:ext cx="53254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
        <p:nvSpPr>
          <p:cNvPr id="33" name="Line 12"/>
          <p:cNvSpPr>
            <a:spLocks noChangeShapeType="1"/>
          </p:cNvSpPr>
          <p:nvPr/>
        </p:nvSpPr>
        <p:spPr bwMode="auto">
          <a:xfrm>
            <a:off x="1428751" y="4984633"/>
            <a:ext cx="55831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charset="0"/>
              <a:ea typeface="Arial" charset="0"/>
              <a:cs typeface="Arial" charset="0"/>
            </a:endParaRPr>
          </a:p>
        </p:txBody>
      </p:sp>
    </p:spTree>
    <p:extLst>
      <p:ext uri="{BB962C8B-B14F-4D97-AF65-F5344CB8AC3E}">
        <p14:creationId xmlns:p14="http://schemas.microsoft.com/office/powerpoint/2010/main" val="1230462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Arial Narrow" pitchFamily="34" charset="0"/>
                <a:ea typeface="ＭＳ Ｐゴシック" pitchFamily="34" charset="-128"/>
              </a:rPr>
              <a:t>THREE FUNDS RECEIVING DONATIONS</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pic>
        <p:nvPicPr>
          <p:cNvPr id="4" name="Picture 6"/>
          <p:cNvPicPr>
            <a:picLocks noChangeAspect="1" noChangeArrowheads="1"/>
          </p:cNvPicPr>
          <p:nvPr/>
        </p:nvPicPr>
        <p:blipFill>
          <a:blip r:embed="rId3"/>
          <a:srcRect/>
          <a:stretch>
            <a:fillRect/>
          </a:stretch>
        </p:blipFill>
        <p:spPr bwMode="auto">
          <a:xfrm>
            <a:off x="381000" y="2646485"/>
            <a:ext cx="2527482" cy="209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7"/>
          <p:cNvPicPr>
            <a:picLocks noChangeAspect="1" noChangeArrowheads="1"/>
          </p:cNvPicPr>
          <p:nvPr/>
        </p:nvPicPr>
        <p:blipFill>
          <a:blip r:embed="rId4"/>
          <a:srcRect/>
          <a:stretch>
            <a:fillRect/>
          </a:stretch>
        </p:blipFill>
        <p:spPr bwMode="auto">
          <a:xfrm>
            <a:off x="3167663" y="2894274"/>
            <a:ext cx="2739605" cy="179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8"/>
          <p:cNvPicPr>
            <a:picLocks noChangeAspect="1" noChangeArrowheads="1"/>
          </p:cNvPicPr>
          <p:nvPr/>
        </p:nvPicPr>
        <p:blipFill>
          <a:blip r:embed="rId5"/>
          <a:srcRect/>
          <a:stretch>
            <a:fillRect/>
          </a:stretch>
        </p:blipFill>
        <p:spPr bwMode="auto">
          <a:xfrm>
            <a:off x="6063543" y="2879852"/>
            <a:ext cx="2753613" cy="180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3497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Arial Narrow" pitchFamily="34" charset="0"/>
                <a:ea typeface="ＭＳ Ｐゴシック" pitchFamily="34" charset="-128"/>
              </a:rPr>
              <a:t>FUND #1</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grpSp>
        <p:nvGrpSpPr>
          <p:cNvPr id="9" name="Group 9"/>
          <p:cNvGrpSpPr>
            <a:grpSpLocks/>
          </p:cNvGrpSpPr>
          <p:nvPr/>
        </p:nvGrpSpPr>
        <p:grpSpPr bwMode="auto">
          <a:xfrm>
            <a:off x="611187" y="2009409"/>
            <a:ext cx="8313005" cy="3925399"/>
            <a:chOff x="523" y="1632"/>
            <a:chExt cx="4606" cy="1881"/>
          </a:xfrm>
        </p:grpSpPr>
        <p:pic>
          <p:nvPicPr>
            <p:cNvPr id="12" name="Picture 4"/>
            <p:cNvPicPr>
              <a:picLocks noChangeAspect="1" noChangeArrowheads="1"/>
            </p:cNvPicPr>
            <p:nvPr/>
          </p:nvPicPr>
          <p:blipFill>
            <a:blip r:embed="rId3"/>
            <a:srcRect/>
            <a:stretch>
              <a:fillRect/>
            </a:stretch>
          </p:blipFill>
          <p:spPr bwMode="auto">
            <a:xfrm>
              <a:off x="523" y="1762"/>
              <a:ext cx="1470" cy="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 name="Text Box 5"/>
            <p:cNvSpPr txBox="1">
              <a:spLocks noChangeArrowheads="1"/>
            </p:cNvSpPr>
            <p:nvPr/>
          </p:nvSpPr>
          <p:spPr bwMode="auto">
            <a:xfrm>
              <a:off x="2345" y="1632"/>
              <a:ext cx="2784" cy="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spcAft>
                  <a:spcPts val="1200"/>
                </a:spcAft>
                <a:defRPr/>
              </a:pPr>
              <a:r>
                <a:rPr lang="en-US" altLang="en-US" sz="2400" dirty="0" smtClean="0">
                  <a:solidFill>
                    <a:srgbClr val="6600CC"/>
                  </a:solidFill>
                  <a:latin typeface="Calibri" charset="0"/>
                </a:rPr>
                <a:t> Rotarian and </a:t>
              </a:r>
              <a:br>
                <a:rPr lang="en-US" altLang="en-US" sz="2400" dirty="0" smtClean="0">
                  <a:solidFill>
                    <a:srgbClr val="6600CC"/>
                  </a:solidFill>
                  <a:latin typeface="Calibri" charset="0"/>
                </a:rPr>
              </a:br>
              <a:r>
                <a:rPr lang="en-US" altLang="en-US" sz="2400" dirty="0" smtClean="0">
                  <a:solidFill>
                    <a:srgbClr val="6600CC"/>
                  </a:solidFill>
                  <a:latin typeface="Calibri" charset="0"/>
                </a:rPr>
                <a:t>   Non-Rotarian Donations</a:t>
              </a:r>
            </a:p>
            <a:p>
              <a:pPr eaLnBrk="1" hangingPunct="1">
                <a:spcBef>
                  <a:spcPct val="0"/>
                </a:spcBef>
                <a:spcAft>
                  <a:spcPts val="1200"/>
                </a:spcAft>
                <a:defRPr/>
              </a:pPr>
              <a:r>
                <a:rPr lang="en-US" altLang="en-US" sz="2400" dirty="0" smtClean="0">
                  <a:solidFill>
                    <a:srgbClr val="6600CC"/>
                  </a:solidFill>
                  <a:latin typeface="Calibri" charset="0"/>
                </a:rPr>
                <a:t> Used exclusively for </a:t>
              </a:r>
              <a:br>
                <a:rPr lang="en-US" altLang="en-US" sz="2400" dirty="0" smtClean="0">
                  <a:solidFill>
                    <a:srgbClr val="6600CC"/>
                  </a:solidFill>
                  <a:latin typeface="Calibri" charset="0"/>
                </a:rPr>
              </a:br>
              <a:r>
                <a:rPr lang="en-US" altLang="en-US" sz="2400" dirty="0" smtClean="0">
                  <a:solidFill>
                    <a:srgbClr val="6600CC"/>
                  </a:solidFill>
                  <a:latin typeface="Calibri" charset="0"/>
                </a:rPr>
                <a:t>   Polio Eradication</a:t>
              </a:r>
            </a:p>
            <a:p>
              <a:pPr eaLnBrk="1" hangingPunct="1">
                <a:spcBef>
                  <a:spcPct val="0"/>
                </a:spcBef>
                <a:spcAft>
                  <a:spcPts val="1200"/>
                </a:spcAft>
                <a:defRPr/>
              </a:pPr>
              <a:r>
                <a:rPr lang="en-US" altLang="en-US" sz="2400" dirty="0" smtClean="0">
                  <a:solidFill>
                    <a:srgbClr val="6600CC"/>
                  </a:solidFill>
                  <a:latin typeface="Calibri" charset="0"/>
                </a:rPr>
                <a:t> Funds do not move through    </a:t>
              </a:r>
              <a:br>
                <a:rPr lang="en-US" altLang="en-US" sz="2400" dirty="0" smtClean="0">
                  <a:solidFill>
                    <a:srgbClr val="6600CC"/>
                  </a:solidFill>
                  <a:latin typeface="Calibri" charset="0"/>
                </a:rPr>
              </a:br>
              <a:r>
                <a:rPr lang="en-US" altLang="en-US" sz="2400" dirty="0" smtClean="0">
                  <a:solidFill>
                    <a:srgbClr val="6600CC"/>
                  </a:solidFill>
                  <a:latin typeface="Calibri" charset="0"/>
                </a:rPr>
                <a:t>   District Designated Fund (DDF) </a:t>
              </a:r>
              <a:br>
                <a:rPr lang="en-US" altLang="en-US" sz="2400" dirty="0" smtClean="0">
                  <a:solidFill>
                    <a:srgbClr val="6600CC"/>
                  </a:solidFill>
                  <a:latin typeface="Calibri" charset="0"/>
                </a:rPr>
              </a:br>
              <a:r>
                <a:rPr lang="en-US" altLang="en-US" sz="2400" dirty="0" smtClean="0">
                  <a:solidFill>
                    <a:srgbClr val="6600CC"/>
                  </a:solidFill>
                  <a:latin typeface="Calibri" charset="0"/>
                </a:rPr>
                <a:t>   or World Fund</a:t>
              </a:r>
            </a:p>
          </p:txBody>
        </p:sp>
      </p:grpSp>
    </p:spTree>
    <p:extLst>
      <p:ext uri="{BB962C8B-B14F-4D97-AF65-F5344CB8AC3E}">
        <p14:creationId xmlns:p14="http://schemas.microsoft.com/office/powerpoint/2010/main" val="2644699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Arial Narrow" pitchFamily="34" charset="0"/>
                <a:ea typeface="ＭＳ Ｐゴシック" pitchFamily="34" charset="-128"/>
              </a:rPr>
              <a:t>FUND #2</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grpSp>
        <p:nvGrpSpPr>
          <p:cNvPr id="7" name="Group 9"/>
          <p:cNvGrpSpPr>
            <a:grpSpLocks/>
          </p:cNvGrpSpPr>
          <p:nvPr/>
        </p:nvGrpSpPr>
        <p:grpSpPr bwMode="auto">
          <a:xfrm>
            <a:off x="611187" y="2251418"/>
            <a:ext cx="8635512" cy="3441380"/>
            <a:chOff x="471" y="1549"/>
            <a:chExt cx="5040" cy="1745"/>
          </a:xfrm>
        </p:grpSpPr>
        <p:pic>
          <p:nvPicPr>
            <p:cNvPr id="8" name="Picture 4"/>
            <p:cNvPicPr>
              <a:picLocks noChangeAspect="1" noChangeArrowheads="1"/>
            </p:cNvPicPr>
            <p:nvPr/>
          </p:nvPicPr>
          <p:blipFill>
            <a:blip r:embed="rId3"/>
            <a:srcRect/>
            <a:stretch>
              <a:fillRect/>
            </a:stretch>
          </p:blipFill>
          <p:spPr bwMode="auto">
            <a:xfrm>
              <a:off x="471" y="1734"/>
              <a:ext cx="1553" cy="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Text Box 5"/>
            <p:cNvSpPr txBox="1">
              <a:spLocks noChangeArrowheads="1"/>
            </p:cNvSpPr>
            <p:nvPr/>
          </p:nvSpPr>
          <p:spPr bwMode="auto">
            <a:xfrm>
              <a:off x="2308" y="1549"/>
              <a:ext cx="3203" cy="1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spcAft>
                  <a:spcPts val="1200"/>
                </a:spcAft>
                <a:defRPr/>
              </a:pPr>
              <a:r>
                <a:rPr lang="en-US" altLang="en-US" sz="2400" dirty="0" smtClean="0">
                  <a:solidFill>
                    <a:srgbClr val="6600CC"/>
                  </a:solidFill>
                  <a:latin typeface="Calibri" charset="0"/>
                </a:rPr>
                <a:t> Primary source of support </a:t>
              </a:r>
              <a:br>
                <a:rPr lang="en-US" altLang="en-US" sz="2400" dirty="0" smtClean="0">
                  <a:solidFill>
                    <a:srgbClr val="6600CC"/>
                  </a:solidFill>
                  <a:latin typeface="Calibri" charset="0"/>
                </a:rPr>
              </a:br>
              <a:r>
                <a:rPr lang="en-US" altLang="en-US" sz="2400" dirty="0" smtClean="0">
                  <a:solidFill>
                    <a:srgbClr val="6600CC"/>
                  </a:solidFill>
                  <a:latin typeface="Calibri" charset="0"/>
                </a:rPr>
                <a:t>   for the programs of </a:t>
              </a:r>
              <a:br>
                <a:rPr lang="en-US" altLang="en-US" sz="2400" dirty="0" smtClean="0">
                  <a:solidFill>
                    <a:srgbClr val="6600CC"/>
                  </a:solidFill>
                  <a:latin typeface="Calibri" charset="0"/>
                </a:rPr>
              </a:br>
              <a:r>
                <a:rPr lang="en-US" altLang="en-US" sz="2400" dirty="0" smtClean="0">
                  <a:solidFill>
                    <a:srgbClr val="6600CC"/>
                  </a:solidFill>
                  <a:latin typeface="Calibri" charset="0"/>
                </a:rPr>
                <a:t>   The Rotary Foundation</a:t>
              </a:r>
            </a:p>
            <a:p>
              <a:pPr eaLnBrk="1" hangingPunct="1">
                <a:spcBef>
                  <a:spcPct val="0"/>
                </a:spcBef>
                <a:spcAft>
                  <a:spcPts val="1200"/>
                </a:spcAft>
                <a:defRPr/>
              </a:pPr>
              <a:r>
                <a:rPr lang="en-US" altLang="en-US" sz="2400" dirty="0" smtClean="0">
                  <a:solidFill>
                    <a:srgbClr val="6600CC"/>
                  </a:solidFill>
                  <a:latin typeface="Calibri" charset="0"/>
                </a:rPr>
                <a:t> Ambassadorial Scholarships</a:t>
              </a:r>
            </a:p>
            <a:p>
              <a:pPr eaLnBrk="1" hangingPunct="1">
                <a:spcBef>
                  <a:spcPct val="0"/>
                </a:spcBef>
                <a:spcAft>
                  <a:spcPts val="1200"/>
                </a:spcAft>
                <a:defRPr/>
              </a:pPr>
              <a:r>
                <a:rPr lang="en-US" altLang="en-US" sz="2400" dirty="0" smtClean="0">
                  <a:solidFill>
                    <a:srgbClr val="6600CC"/>
                  </a:solidFill>
                  <a:latin typeface="Calibri" charset="0"/>
                </a:rPr>
                <a:t> District Designated Funds (DDF)</a:t>
              </a:r>
            </a:p>
            <a:p>
              <a:pPr eaLnBrk="1" hangingPunct="1">
                <a:spcBef>
                  <a:spcPct val="0"/>
                </a:spcBef>
                <a:spcAft>
                  <a:spcPts val="1200"/>
                </a:spcAft>
                <a:defRPr/>
              </a:pPr>
              <a:r>
                <a:rPr lang="en-US" altLang="en-US" sz="2400" dirty="0" smtClean="0">
                  <a:solidFill>
                    <a:srgbClr val="6600CC"/>
                  </a:solidFill>
                  <a:latin typeface="Calibri" charset="0"/>
                </a:rPr>
                <a:t> Matching Grants</a:t>
              </a:r>
            </a:p>
          </p:txBody>
        </p:sp>
      </p:grpSp>
    </p:spTree>
    <p:extLst>
      <p:ext uri="{BB962C8B-B14F-4D97-AF65-F5344CB8AC3E}">
        <p14:creationId xmlns:p14="http://schemas.microsoft.com/office/powerpoint/2010/main" val="3270606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Arial Narrow" pitchFamily="34" charset="0"/>
                <a:ea typeface="ＭＳ Ｐゴシック" pitchFamily="34" charset="-128"/>
              </a:rPr>
              <a:t>FUND #3</a:t>
            </a:r>
            <a:endParaRPr lang="en-US" altLang="en-US" sz="2400" dirty="0">
              <a:latin typeface="Arial Narrow" pitchFamily="34" charset="0"/>
              <a:ea typeface="ＭＳ Ｐゴシック" pitchFamily="34" charset="-128"/>
            </a:endParaRPr>
          </a:p>
        </p:txBody>
      </p:sp>
      <p:sp>
        <p:nvSpPr>
          <p:cNvPr id="10" name="Content Placeholder 2"/>
          <p:cNvSpPr txBox="1">
            <a:spLocks/>
          </p:cNvSpPr>
          <p:nvPr/>
        </p:nvSpPr>
        <p:spPr>
          <a:xfrm>
            <a:off x="4267200" y="1091513"/>
            <a:ext cx="4724400" cy="5195671"/>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ＭＳ Ｐゴシック" charset="0"/>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ＭＳ Ｐゴシック" charset="0"/>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ＭＳ Ｐゴシック" charset="0"/>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ＭＳ Ｐゴシック"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Font typeface="Arial" pitchFamily="34" charset="0"/>
              <a:buNone/>
              <a:defRPr/>
            </a:pPr>
            <a:endParaRPr lang="en-US" sz="2400" dirty="0" smtClean="0">
              <a:solidFill>
                <a:srgbClr val="00246C"/>
              </a:solidFill>
              <a:latin typeface="Georgia" panose="02040502050405020303" pitchFamily="18" charset="0"/>
            </a:endParaRPr>
          </a:p>
        </p:txBody>
      </p:sp>
      <p:sp>
        <p:nvSpPr>
          <p:cNvPr id="11" name="Text Box 5"/>
          <p:cNvSpPr txBox="1">
            <a:spLocks noChangeArrowheads="1"/>
          </p:cNvSpPr>
          <p:nvPr/>
        </p:nvSpPr>
        <p:spPr bwMode="auto">
          <a:xfrm>
            <a:off x="3721419" y="2609483"/>
            <a:ext cx="581596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spcAft>
                <a:spcPts val="1200"/>
              </a:spcAft>
              <a:defRPr/>
            </a:pPr>
            <a:r>
              <a:rPr lang="en-US" altLang="en-US" sz="2400" dirty="0" smtClean="0">
                <a:solidFill>
                  <a:srgbClr val="6600CC"/>
                </a:solidFill>
                <a:latin typeface="Calibri" charset="0"/>
              </a:rPr>
              <a:t> Rotary’s endowment fund</a:t>
            </a:r>
          </a:p>
          <a:p>
            <a:pPr eaLnBrk="1" hangingPunct="1">
              <a:spcBef>
                <a:spcPct val="0"/>
              </a:spcBef>
              <a:spcAft>
                <a:spcPts val="1200"/>
              </a:spcAft>
              <a:defRPr/>
            </a:pPr>
            <a:r>
              <a:rPr lang="en-US" altLang="en-US" sz="2400" dirty="0" smtClean="0">
                <a:solidFill>
                  <a:srgbClr val="6600CC"/>
                </a:solidFill>
                <a:latin typeface="Calibri" charset="0"/>
              </a:rPr>
              <a:t> Principal never spent</a:t>
            </a:r>
          </a:p>
          <a:p>
            <a:pPr eaLnBrk="1" hangingPunct="1">
              <a:spcBef>
                <a:spcPct val="0"/>
              </a:spcBef>
              <a:spcAft>
                <a:spcPts val="1200"/>
              </a:spcAft>
              <a:defRPr/>
            </a:pPr>
            <a:r>
              <a:rPr lang="en-US" altLang="en-US" sz="2400" dirty="0" smtClean="0">
                <a:solidFill>
                  <a:srgbClr val="6600CC"/>
                </a:solidFill>
                <a:latin typeface="Calibri" charset="0"/>
              </a:rPr>
              <a:t> Portion of earnings support programs</a:t>
            </a:r>
          </a:p>
        </p:txBody>
      </p:sp>
      <p:pic>
        <p:nvPicPr>
          <p:cNvPr id="14" name="Picture 4"/>
          <p:cNvPicPr>
            <a:picLocks noChangeAspect="1" noChangeArrowheads="1"/>
          </p:cNvPicPr>
          <p:nvPr/>
        </p:nvPicPr>
        <p:blipFill>
          <a:blip r:embed="rId3"/>
          <a:srcRect/>
          <a:stretch>
            <a:fillRect/>
          </a:stretch>
        </p:blipFill>
        <p:spPr bwMode="auto">
          <a:xfrm>
            <a:off x="575370" y="2609483"/>
            <a:ext cx="3022628" cy="198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32736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12850</TotalTime>
  <Words>3742</Words>
  <Application>Microsoft Office PowerPoint</Application>
  <PresentationFormat>On-screen Show (4:3)</PresentationFormat>
  <Paragraphs>302</Paragraphs>
  <Slides>22</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MS PGothic</vt:lpstr>
      <vt:lpstr>MS PGothic</vt:lpstr>
      <vt:lpstr>A770-Roman</vt:lpstr>
      <vt:lpstr>Arial</vt:lpstr>
      <vt:lpstr>Arial Narrow</vt:lpstr>
      <vt:lpstr>Calibri</vt:lpstr>
      <vt:lpstr>Georgia</vt:lpstr>
      <vt:lpstr>Times New Roman</vt:lpstr>
      <vt:lpstr>ヒラギノ角ゴ Pro W3</vt:lpstr>
      <vt:lpstr>1_RICommunications_white</vt:lpstr>
      <vt:lpstr>9_Custom Design</vt:lpstr>
      <vt:lpstr>Custom Design</vt:lpstr>
      <vt:lpstr> THE ROTARY FOUNDATION DOING GOOD IN THE WORLD 1917-2019 </vt:lpstr>
      <vt:lpstr>  The Rotary Foundation is a not-for-profit corporation supported solely by voluntary contributions from Rotarians and friends of the Foundation who share its goal to foster goodwill, understanding and peace throughout the world.</vt:lpstr>
      <vt:lpstr>OUTSTANDING PERFORMANCE</vt:lpstr>
      <vt:lpstr>OUR CAUSES // AREA OF FOCUS</vt:lpstr>
      <vt:lpstr>AN ILLUSTRATION OF ROTARY FOUNDATION FUNDING</vt:lpstr>
      <vt:lpstr>THREE FUNDS RECEIVING DONATIONS</vt:lpstr>
      <vt:lpstr>FUND #1</vt:lpstr>
      <vt:lpstr>FUND #2</vt:lpstr>
      <vt:lpstr>FUND #3</vt:lpstr>
      <vt:lpstr>SHARE</vt:lpstr>
      <vt:lpstr>AN ILLUSTRATION OF ROTARY FOUNDATION FUNDING</vt:lpstr>
      <vt:lpstr>DDF &amp; WORLD FUND</vt:lpstr>
      <vt:lpstr>MATCHING MAGIC</vt:lpstr>
      <vt:lpstr>A ROTARY FOUNDATION GLOSSARY</vt:lpstr>
      <vt:lpstr>A ROTARY FOUNDATION GLOSSARY, continued</vt:lpstr>
      <vt:lpstr>OUR CLUB’S FOUNDATION GOALS FOR THE 2019 – 2020 FISCAL YEAR</vt:lpstr>
      <vt:lpstr>“WHAT CAN I DO?”</vt:lpstr>
      <vt:lpstr>“WHAT CAN I DO? – TAKING ADVANTAGE OF MATCHING FUNDS!</vt:lpstr>
      <vt:lpstr>PAUL HARRIS SOCIETY</vt:lpstr>
      <vt:lpstr>PAUL HARRIS FELLOW</vt:lpstr>
      <vt:lpstr>EASY GIVING THROUGH ROTARY DIRECT</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dc:creator>
  <cp:lastModifiedBy>Maureen Cannon</cp:lastModifiedBy>
  <cp:revision>163</cp:revision>
  <dcterms:created xsi:type="dcterms:W3CDTF">2011-09-06T19:29:36Z</dcterms:created>
  <dcterms:modified xsi:type="dcterms:W3CDTF">2020-01-15T20:54:00Z</dcterms:modified>
</cp:coreProperties>
</file>